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 /><Relationship Id="rId2" Type="http://schemas.openxmlformats.org/package/2006/relationships/metadata/thumbnail" Target="docProps/thumbnail.jpeg" /><Relationship Id="rId1" Type="http://schemas.openxmlformats.org/officeDocument/2006/relationships/officeDocument" Target="ppt/presentation.xml" /><Relationship Id="rId4" Type="http://schemas.openxmlformats.org/officeDocument/2006/relationships/extended-properties" Target="docProps/app.xml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8"/>
  </p:notesMasterIdLst>
  <p:sldIdLst>
    <p:sldId id="256" r:id="rId2"/>
    <p:sldId id="305" r:id="rId3"/>
    <p:sldId id="298" r:id="rId4"/>
    <p:sldId id="257" r:id="rId5"/>
    <p:sldId id="259" r:id="rId6"/>
    <p:sldId id="260" r:id="rId7"/>
    <p:sldId id="279" r:id="rId8"/>
    <p:sldId id="309" r:id="rId9"/>
    <p:sldId id="266" r:id="rId10"/>
    <p:sldId id="286" r:id="rId11"/>
    <p:sldId id="264" r:id="rId12"/>
    <p:sldId id="267" r:id="rId13"/>
    <p:sldId id="304" r:id="rId14"/>
    <p:sldId id="299" r:id="rId15"/>
    <p:sldId id="275" r:id="rId16"/>
    <p:sldId id="276" r:id="rId17"/>
    <p:sldId id="277" r:id="rId18"/>
    <p:sldId id="278" r:id="rId19"/>
    <p:sldId id="310" r:id="rId20"/>
    <p:sldId id="311" r:id="rId21"/>
    <p:sldId id="280" r:id="rId22"/>
    <p:sldId id="287" r:id="rId23"/>
    <p:sldId id="288" r:id="rId24"/>
    <p:sldId id="301" r:id="rId25"/>
    <p:sldId id="303" r:id="rId26"/>
    <p:sldId id="297" r:id="rId27"/>
  </p:sldIdLst>
  <p:sldSz cx="12192000" cy="6858000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94660"/>
  </p:normalViewPr>
  <p:slideViewPr>
    <p:cSldViewPr snapToGrid="0">
      <p:cViewPr varScale="1">
        <p:scale>
          <a:sx n="69" d="100"/>
          <a:sy n="69" d="100"/>
        </p:scale>
        <p:origin x="-768" y="-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 /><Relationship Id="rId13" Type="http://schemas.openxmlformats.org/officeDocument/2006/relationships/slide" Target="slides/slide12.xml" /><Relationship Id="rId18" Type="http://schemas.openxmlformats.org/officeDocument/2006/relationships/slide" Target="slides/slide17.xml" /><Relationship Id="rId26" Type="http://schemas.openxmlformats.org/officeDocument/2006/relationships/slide" Target="slides/slide25.xml" /><Relationship Id="rId3" Type="http://schemas.openxmlformats.org/officeDocument/2006/relationships/slide" Target="slides/slide2.xml" /><Relationship Id="rId21" Type="http://schemas.openxmlformats.org/officeDocument/2006/relationships/slide" Target="slides/slide20.xml" /><Relationship Id="rId7" Type="http://schemas.openxmlformats.org/officeDocument/2006/relationships/slide" Target="slides/slide6.xml" /><Relationship Id="rId12" Type="http://schemas.openxmlformats.org/officeDocument/2006/relationships/slide" Target="slides/slide11.xml" /><Relationship Id="rId17" Type="http://schemas.openxmlformats.org/officeDocument/2006/relationships/slide" Target="slides/slide16.xml" /><Relationship Id="rId25" Type="http://schemas.openxmlformats.org/officeDocument/2006/relationships/slide" Target="slides/slide24.xml" /><Relationship Id="rId2" Type="http://schemas.openxmlformats.org/officeDocument/2006/relationships/slide" Target="slides/slide1.xml" /><Relationship Id="rId16" Type="http://schemas.openxmlformats.org/officeDocument/2006/relationships/slide" Target="slides/slide15.xml" /><Relationship Id="rId20" Type="http://schemas.openxmlformats.org/officeDocument/2006/relationships/slide" Target="slides/slide19.xml" /><Relationship Id="rId29" Type="http://schemas.openxmlformats.org/officeDocument/2006/relationships/presProps" Target="presProps.xml" /><Relationship Id="rId1" Type="http://schemas.openxmlformats.org/officeDocument/2006/relationships/slideMaster" Target="slideMasters/slideMaster1.xml" /><Relationship Id="rId6" Type="http://schemas.openxmlformats.org/officeDocument/2006/relationships/slide" Target="slides/slide5.xml" /><Relationship Id="rId11" Type="http://schemas.openxmlformats.org/officeDocument/2006/relationships/slide" Target="slides/slide10.xml" /><Relationship Id="rId24" Type="http://schemas.openxmlformats.org/officeDocument/2006/relationships/slide" Target="slides/slide23.xml" /><Relationship Id="rId32" Type="http://schemas.openxmlformats.org/officeDocument/2006/relationships/tableStyles" Target="tableStyles.xml" /><Relationship Id="rId5" Type="http://schemas.openxmlformats.org/officeDocument/2006/relationships/slide" Target="slides/slide4.xml" /><Relationship Id="rId15" Type="http://schemas.openxmlformats.org/officeDocument/2006/relationships/slide" Target="slides/slide14.xml" /><Relationship Id="rId23" Type="http://schemas.openxmlformats.org/officeDocument/2006/relationships/slide" Target="slides/slide22.xml" /><Relationship Id="rId28" Type="http://schemas.openxmlformats.org/officeDocument/2006/relationships/notesMaster" Target="notesMasters/notesMaster1.xml" /><Relationship Id="rId10" Type="http://schemas.openxmlformats.org/officeDocument/2006/relationships/slide" Target="slides/slide9.xml" /><Relationship Id="rId19" Type="http://schemas.openxmlformats.org/officeDocument/2006/relationships/slide" Target="slides/slide18.xml" /><Relationship Id="rId31" Type="http://schemas.openxmlformats.org/officeDocument/2006/relationships/theme" Target="theme/theme1.xml" /><Relationship Id="rId4" Type="http://schemas.openxmlformats.org/officeDocument/2006/relationships/slide" Target="slides/slide3.xml" /><Relationship Id="rId9" Type="http://schemas.openxmlformats.org/officeDocument/2006/relationships/slide" Target="slides/slide8.xml" /><Relationship Id="rId14" Type="http://schemas.openxmlformats.org/officeDocument/2006/relationships/slide" Target="slides/slide13.xml" /><Relationship Id="rId22" Type="http://schemas.openxmlformats.org/officeDocument/2006/relationships/slide" Target="slides/slide21.xml" /><Relationship Id="rId27" Type="http://schemas.openxmlformats.org/officeDocument/2006/relationships/slide" Target="slides/slide26.xml" /><Relationship Id="rId30" Type="http://schemas.openxmlformats.org/officeDocument/2006/relationships/viewProps" Target="viewProps.xml" 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2C878EC-D28A-493C-8B6F-9E3D872B7F80}" type="doc">
      <dgm:prSet loTypeId="urn:microsoft.com/office/officeart/2005/8/layout/radial5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60F27814-2FA4-4481-81A1-AA3E7BB019FA}">
      <dgm:prSet phldrT="[Text]"/>
      <dgm:spPr/>
      <dgm:t>
        <a:bodyPr/>
        <a:lstStyle/>
        <a:p>
          <a:r>
            <a:rPr lang="en-US" dirty="0"/>
            <a:t>Tools for target identification</a:t>
          </a:r>
        </a:p>
      </dgm:t>
    </dgm:pt>
    <dgm:pt modelId="{D84FD529-0BB9-487C-B9FF-70319B856AC9}" type="parTrans" cxnId="{733925DD-D229-4C77-B42A-71FC590D5E46}">
      <dgm:prSet/>
      <dgm:spPr/>
      <dgm:t>
        <a:bodyPr/>
        <a:lstStyle/>
        <a:p>
          <a:endParaRPr lang="en-US"/>
        </a:p>
      </dgm:t>
    </dgm:pt>
    <dgm:pt modelId="{826408AE-8869-47B8-AC02-F9AEABA8E235}" type="sibTrans" cxnId="{733925DD-D229-4C77-B42A-71FC590D5E46}">
      <dgm:prSet/>
      <dgm:spPr/>
      <dgm:t>
        <a:bodyPr/>
        <a:lstStyle/>
        <a:p>
          <a:endParaRPr lang="en-US"/>
        </a:p>
      </dgm:t>
    </dgm:pt>
    <dgm:pt modelId="{078D9E1C-518B-480B-8BAB-41D144FDB3EA}">
      <dgm:prSet phldrT="[Text]"/>
      <dgm:spPr/>
      <dgm:t>
        <a:bodyPr/>
        <a:lstStyle/>
        <a:p>
          <a:r>
            <a:rPr lang="en-US" dirty="0"/>
            <a:t>Genomics </a:t>
          </a:r>
        </a:p>
      </dgm:t>
    </dgm:pt>
    <dgm:pt modelId="{E31AC296-4ECB-453D-904D-92857BE77834}" type="parTrans" cxnId="{FECAB846-E51E-4893-85BF-3AE7329DBBEF}">
      <dgm:prSet/>
      <dgm:spPr/>
      <dgm:t>
        <a:bodyPr/>
        <a:lstStyle/>
        <a:p>
          <a:endParaRPr lang="en-US" dirty="0"/>
        </a:p>
      </dgm:t>
    </dgm:pt>
    <dgm:pt modelId="{249329BA-C460-403D-9998-18CD948FA803}" type="sibTrans" cxnId="{FECAB846-E51E-4893-85BF-3AE7329DBBEF}">
      <dgm:prSet/>
      <dgm:spPr/>
      <dgm:t>
        <a:bodyPr/>
        <a:lstStyle/>
        <a:p>
          <a:endParaRPr lang="en-US"/>
        </a:p>
      </dgm:t>
    </dgm:pt>
    <dgm:pt modelId="{0147320D-1CAC-4AA0-812E-0D6B238ACE67}">
      <dgm:prSet phldrT="[Text]"/>
      <dgm:spPr/>
      <dgm:t>
        <a:bodyPr/>
        <a:lstStyle/>
        <a:p>
          <a:r>
            <a:rPr lang="en-US" dirty="0"/>
            <a:t>Proteomics </a:t>
          </a:r>
        </a:p>
      </dgm:t>
    </dgm:pt>
    <dgm:pt modelId="{60E2998F-4251-45A8-B56A-F68856CA7E2B}" type="parTrans" cxnId="{38E19EDF-F99C-4DF5-A394-2D7E1DF094C1}">
      <dgm:prSet/>
      <dgm:spPr/>
      <dgm:t>
        <a:bodyPr/>
        <a:lstStyle/>
        <a:p>
          <a:endParaRPr lang="en-US" dirty="0"/>
        </a:p>
      </dgm:t>
    </dgm:pt>
    <dgm:pt modelId="{18E8A37C-BFBA-4CB2-8532-406A9AD9D754}" type="sibTrans" cxnId="{38E19EDF-F99C-4DF5-A394-2D7E1DF094C1}">
      <dgm:prSet/>
      <dgm:spPr/>
      <dgm:t>
        <a:bodyPr/>
        <a:lstStyle/>
        <a:p>
          <a:endParaRPr lang="en-US"/>
        </a:p>
      </dgm:t>
    </dgm:pt>
    <dgm:pt modelId="{6A3DC28C-8C99-4F62-A06C-16246F0CD036}">
      <dgm:prSet phldrT="[Text]"/>
      <dgm:spPr/>
      <dgm:t>
        <a:bodyPr/>
        <a:lstStyle/>
        <a:p>
          <a:r>
            <a:rPr lang="en-US" dirty="0"/>
            <a:t>Bioinformatics </a:t>
          </a:r>
        </a:p>
      </dgm:t>
    </dgm:pt>
    <dgm:pt modelId="{D45501B2-A181-4FB0-8668-D12D8F8046D1}" type="parTrans" cxnId="{6251CB15-6A50-4F86-BE0F-CECC29B2A506}">
      <dgm:prSet/>
      <dgm:spPr/>
      <dgm:t>
        <a:bodyPr/>
        <a:lstStyle/>
        <a:p>
          <a:endParaRPr lang="en-US" dirty="0"/>
        </a:p>
      </dgm:t>
    </dgm:pt>
    <dgm:pt modelId="{B6287958-A6CE-4FA9-985A-ABA48C060B0E}" type="sibTrans" cxnId="{6251CB15-6A50-4F86-BE0F-CECC29B2A506}">
      <dgm:prSet/>
      <dgm:spPr/>
      <dgm:t>
        <a:bodyPr/>
        <a:lstStyle/>
        <a:p>
          <a:endParaRPr lang="en-US"/>
        </a:p>
      </dgm:t>
    </dgm:pt>
    <dgm:pt modelId="{14420A88-1EF3-4CFC-978D-12A338A64432}" type="pres">
      <dgm:prSet presAssocID="{02C878EC-D28A-493C-8B6F-9E3D872B7F80}" presName="Name0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70EF0D56-F336-434F-83E2-87EF5F158A5B}" type="pres">
      <dgm:prSet presAssocID="{60F27814-2FA4-4481-81A1-AA3E7BB019FA}" presName="centerShape" presStyleLbl="node0" presStyleIdx="0" presStyleCnt="1"/>
      <dgm:spPr/>
    </dgm:pt>
    <dgm:pt modelId="{165F667B-E62C-484F-A41C-562B0339E62E}" type="pres">
      <dgm:prSet presAssocID="{E31AC296-4ECB-453D-904D-92857BE77834}" presName="parTrans" presStyleLbl="sibTrans2D1" presStyleIdx="0" presStyleCnt="3"/>
      <dgm:spPr/>
    </dgm:pt>
    <dgm:pt modelId="{19A07B29-6893-4014-9E30-368E64B5D7B4}" type="pres">
      <dgm:prSet presAssocID="{E31AC296-4ECB-453D-904D-92857BE77834}" presName="connectorText" presStyleLbl="sibTrans2D1" presStyleIdx="0" presStyleCnt="3"/>
      <dgm:spPr/>
    </dgm:pt>
    <dgm:pt modelId="{40978077-BEC3-427D-BC6F-1F5738F43152}" type="pres">
      <dgm:prSet presAssocID="{078D9E1C-518B-480B-8BAB-41D144FDB3EA}" presName="node" presStyleLbl="node1" presStyleIdx="0" presStyleCnt="3">
        <dgm:presLayoutVars>
          <dgm:bulletEnabled val="1"/>
        </dgm:presLayoutVars>
      </dgm:prSet>
      <dgm:spPr/>
    </dgm:pt>
    <dgm:pt modelId="{F08AAFAD-62D0-489F-842B-AE55F740B18D}" type="pres">
      <dgm:prSet presAssocID="{60E2998F-4251-45A8-B56A-F68856CA7E2B}" presName="parTrans" presStyleLbl="sibTrans2D1" presStyleIdx="1" presStyleCnt="3"/>
      <dgm:spPr/>
    </dgm:pt>
    <dgm:pt modelId="{0B2F9972-7D44-4FB0-A2BC-581467A47EFF}" type="pres">
      <dgm:prSet presAssocID="{60E2998F-4251-45A8-B56A-F68856CA7E2B}" presName="connectorText" presStyleLbl="sibTrans2D1" presStyleIdx="1" presStyleCnt="3"/>
      <dgm:spPr/>
    </dgm:pt>
    <dgm:pt modelId="{427DC0F4-6D65-49EC-9D83-F0993A54F4B7}" type="pres">
      <dgm:prSet presAssocID="{0147320D-1CAC-4AA0-812E-0D6B238ACE67}" presName="node" presStyleLbl="node1" presStyleIdx="1" presStyleCnt="3">
        <dgm:presLayoutVars>
          <dgm:bulletEnabled val="1"/>
        </dgm:presLayoutVars>
      </dgm:prSet>
      <dgm:spPr/>
    </dgm:pt>
    <dgm:pt modelId="{4A008D73-4FF8-48C1-9DC7-3540344367B6}" type="pres">
      <dgm:prSet presAssocID="{D45501B2-A181-4FB0-8668-D12D8F8046D1}" presName="parTrans" presStyleLbl="sibTrans2D1" presStyleIdx="2" presStyleCnt="3"/>
      <dgm:spPr/>
    </dgm:pt>
    <dgm:pt modelId="{534D709B-83B8-4C65-B84F-E2043430E2B4}" type="pres">
      <dgm:prSet presAssocID="{D45501B2-A181-4FB0-8668-D12D8F8046D1}" presName="connectorText" presStyleLbl="sibTrans2D1" presStyleIdx="2" presStyleCnt="3"/>
      <dgm:spPr/>
    </dgm:pt>
    <dgm:pt modelId="{7ECECC35-54A0-44E2-913D-FA4CE4464E33}" type="pres">
      <dgm:prSet presAssocID="{6A3DC28C-8C99-4F62-A06C-16246F0CD036}" presName="node" presStyleLbl="node1" presStyleIdx="2" presStyleCnt="3">
        <dgm:presLayoutVars>
          <dgm:bulletEnabled val="1"/>
        </dgm:presLayoutVars>
      </dgm:prSet>
      <dgm:spPr/>
    </dgm:pt>
  </dgm:ptLst>
  <dgm:cxnLst>
    <dgm:cxn modelId="{C14CE613-03D8-40CE-AF48-E2CF2E12E651}" type="presOf" srcId="{E31AC296-4ECB-453D-904D-92857BE77834}" destId="{19A07B29-6893-4014-9E30-368E64B5D7B4}" srcOrd="1" destOrd="0" presId="urn:microsoft.com/office/officeart/2005/8/layout/radial5"/>
    <dgm:cxn modelId="{6251CB15-6A50-4F86-BE0F-CECC29B2A506}" srcId="{60F27814-2FA4-4481-81A1-AA3E7BB019FA}" destId="{6A3DC28C-8C99-4F62-A06C-16246F0CD036}" srcOrd="2" destOrd="0" parTransId="{D45501B2-A181-4FB0-8668-D12D8F8046D1}" sibTransId="{B6287958-A6CE-4FA9-985A-ABA48C060B0E}"/>
    <dgm:cxn modelId="{5A414431-7CE5-4094-B71F-058AA545B4F2}" type="presOf" srcId="{D45501B2-A181-4FB0-8668-D12D8F8046D1}" destId="{4A008D73-4FF8-48C1-9DC7-3540344367B6}" srcOrd="0" destOrd="0" presId="urn:microsoft.com/office/officeart/2005/8/layout/radial5"/>
    <dgm:cxn modelId="{8E5B9045-0E77-4C6E-90CC-C72E4D0B3E54}" type="presOf" srcId="{D45501B2-A181-4FB0-8668-D12D8F8046D1}" destId="{534D709B-83B8-4C65-B84F-E2043430E2B4}" srcOrd="1" destOrd="0" presId="urn:microsoft.com/office/officeart/2005/8/layout/radial5"/>
    <dgm:cxn modelId="{FECAB846-E51E-4893-85BF-3AE7329DBBEF}" srcId="{60F27814-2FA4-4481-81A1-AA3E7BB019FA}" destId="{078D9E1C-518B-480B-8BAB-41D144FDB3EA}" srcOrd="0" destOrd="0" parTransId="{E31AC296-4ECB-453D-904D-92857BE77834}" sibTransId="{249329BA-C460-403D-9998-18CD948FA803}"/>
    <dgm:cxn modelId="{7FE8CE50-CA85-4F4C-863D-CB4AFCE9A80D}" type="presOf" srcId="{6A3DC28C-8C99-4F62-A06C-16246F0CD036}" destId="{7ECECC35-54A0-44E2-913D-FA4CE4464E33}" srcOrd="0" destOrd="0" presId="urn:microsoft.com/office/officeart/2005/8/layout/radial5"/>
    <dgm:cxn modelId="{CDA76E59-B130-46C8-8387-D05027FB3EC0}" type="presOf" srcId="{60E2998F-4251-45A8-B56A-F68856CA7E2B}" destId="{0B2F9972-7D44-4FB0-A2BC-581467A47EFF}" srcOrd="1" destOrd="0" presId="urn:microsoft.com/office/officeart/2005/8/layout/radial5"/>
    <dgm:cxn modelId="{7B80A279-5A32-4C60-80E0-76058D2BB3B5}" type="presOf" srcId="{60F27814-2FA4-4481-81A1-AA3E7BB019FA}" destId="{70EF0D56-F336-434F-83E2-87EF5F158A5B}" srcOrd="0" destOrd="0" presId="urn:microsoft.com/office/officeart/2005/8/layout/radial5"/>
    <dgm:cxn modelId="{4A68E49F-A626-4165-87C3-3E55DCDCC709}" type="presOf" srcId="{E31AC296-4ECB-453D-904D-92857BE77834}" destId="{165F667B-E62C-484F-A41C-562B0339E62E}" srcOrd="0" destOrd="0" presId="urn:microsoft.com/office/officeart/2005/8/layout/radial5"/>
    <dgm:cxn modelId="{E7999DA1-555A-4DBF-80DC-566A7022E410}" type="presOf" srcId="{078D9E1C-518B-480B-8BAB-41D144FDB3EA}" destId="{40978077-BEC3-427D-BC6F-1F5738F43152}" srcOrd="0" destOrd="0" presId="urn:microsoft.com/office/officeart/2005/8/layout/radial5"/>
    <dgm:cxn modelId="{E625E0C0-DDD3-4B7B-A41E-FAFCEBC14217}" type="presOf" srcId="{0147320D-1CAC-4AA0-812E-0D6B238ACE67}" destId="{427DC0F4-6D65-49EC-9D83-F0993A54F4B7}" srcOrd="0" destOrd="0" presId="urn:microsoft.com/office/officeart/2005/8/layout/radial5"/>
    <dgm:cxn modelId="{F0B167D2-CD44-4529-BAFC-C3BEA9C19840}" type="presOf" srcId="{60E2998F-4251-45A8-B56A-F68856CA7E2B}" destId="{F08AAFAD-62D0-489F-842B-AE55F740B18D}" srcOrd="0" destOrd="0" presId="urn:microsoft.com/office/officeart/2005/8/layout/radial5"/>
    <dgm:cxn modelId="{733925DD-D229-4C77-B42A-71FC590D5E46}" srcId="{02C878EC-D28A-493C-8B6F-9E3D872B7F80}" destId="{60F27814-2FA4-4481-81A1-AA3E7BB019FA}" srcOrd="0" destOrd="0" parTransId="{D84FD529-0BB9-487C-B9FF-70319B856AC9}" sibTransId="{826408AE-8869-47B8-AC02-F9AEABA8E235}"/>
    <dgm:cxn modelId="{38E19EDF-F99C-4DF5-A394-2D7E1DF094C1}" srcId="{60F27814-2FA4-4481-81A1-AA3E7BB019FA}" destId="{0147320D-1CAC-4AA0-812E-0D6B238ACE67}" srcOrd="1" destOrd="0" parTransId="{60E2998F-4251-45A8-B56A-F68856CA7E2B}" sibTransId="{18E8A37C-BFBA-4CB2-8532-406A9AD9D754}"/>
    <dgm:cxn modelId="{BA803DF8-11EA-418D-B39F-54BD2DBEB888}" type="presOf" srcId="{02C878EC-D28A-493C-8B6F-9E3D872B7F80}" destId="{14420A88-1EF3-4CFC-978D-12A338A64432}" srcOrd="0" destOrd="0" presId="urn:microsoft.com/office/officeart/2005/8/layout/radial5"/>
    <dgm:cxn modelId="{EAFED436-17E0-4B9D-9B3B-2123B3B71668}" type="presParOf" srcId="{14420A88-1EF3-4CFC-978D-12A338A64432}" destId="{70EF0D56-F336-434F-83E2-87EF5F158A5B}" srcOrd="0" destOrd="0" presId="urn:microsoft.com/office/officeart/2005/8/layout/radial5"/>
    <dgm:cxn modelId="{183E6F67-19D3-44EE-A573-4FDC17EEB903}" type="presParOf" srcId="{14420A88-1EF3-4CFC-978D-12A338A64432}" destId="{165F667B-E62C-484F-A41C-562B0339E62E}" srcOrd="1" destOrd="0" presId="urn:microsoft.com/office/officeart/2005/8/layout/radial5"/>
    <dgm:cxn modelId="{4FD3F1E4-0542-43BE-807D-E49E65BCA079}" type="presParOf" srcId="{165F667B-E62C-484F-A41C-562B0339E62E}" destId="{19A07B29-6893-4014-9E30-368E64B5D7B4}" srcOrd="0" destOrd="0" presId="urn:microsoft.com/office/officeart/2005/8/layout/radial5"/>
    <dgm:cxn modelId="{4BC5E735-37B0-431A-821F-703A8A3B6579}" type="presParOf" srcId="{14420A88-1EF3-4CFC-978D-12A338A64432}" destId="{40978077-BEC3-427D-BC6F-1F5738F43152}" srcOrd="2" destOrd="0" presId="urn:microsoft.com/office/officeart/2005/8/layout/radial5"/>
    <dgm:cxn modelId="{FD425C29-161E-4271-9B66-EE24BDC39A67}" type="presParOf" srcId="{14420A88-1EF3-4CFC-978D-12A338A64432}" destId="{F08AAFAD-62D0-489F-842B-AE55F740B18D}" srcOrd="3" destOrd="0" presId="urn:microsoft.com/office/officeart/2005/8/layout/radial5"/>
    <dgm:cxn modelId="{5882A046-0C19-45F4-A9B0-99F7994B9795}" type="presParOf" srcId="{F08AAFAD-62D0-489F-842B-AE55F740B18D}" destId="{0B2F9972-7D44-4FB0-A2BC-581467A47EFF}" srcOrd="0" destOrd="0" presId="urn:microsoft.com/office/officeart/2005/8/layout/radial5"/>
    <dgm:cxn modelId="{AB875B15-8DB5-4DBD-8A5A-E99DC1C42C03}" type="presParOf" srcId="{14420A88-1EF3-4CFC-978D-12A338A64432}" destId="{427DC0F4-6D65-49EC-9D83-F0993A54F4B7}" srcOrd="4" destOrd="0" presId="urn:microsoft.com/office/officeart/2005/8/layout/radial5"/>
    <dgm:cxn modelId="{9236EAD5-C2F1-4006-A3D2-93026B03E1EE}" type="presParOf" srcId="{14420A88-1EF3-4CFC-978D-12A338A64432}" destId="{4A008D73-4FF8-48C1-9DC7-3540344367B6}" srcOrd="5" destOrd="0" presId="urn:microsoft.com/office/officeart/2005/8/layout/radial5"/>
    <dgm:cxn modelId="{ECCE68CF-32D2-45E2-85B2-89901B8A0D92}" type="presParOf" srcId="{4A008D73-4FF8-48C1-9DC7-3540344367B6}" destId="{534D709B-83B8-4C65-B84F-E2043430E2B4}" srcOrd="0" destOrd="0" presId="urn:microsoft.com/office/officeart/2005/8/layout/radial5"/>
    <dgm:cxn modelId="{F0C0CBBA-A88B-4F61-844C-8D7BD6F5A7B5}" type="presParOf" srcId="{14420A88-1EF3-4CFC-978D-12A338A64432}" destId="{7ECECC35-54A0-44E2-913D-FA4CE4464E33}" srcOrd="6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0EF0D56-F336-434F-83E2-87EF5F158A5B}">
      <dsp:nvSpPr>
        <dsp:cNvPr id="0" name=""/>
        <dsp:cNvSpPr/>
      </dsp:nvSpPr>
      <dsp:spPr>
        <a:xfrm>
          <a:off x="3189882" y="2448212"/>
          <a:ext cx="1748234" cy="174823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Tools for target identification</a:t>
          </a:r>
        </a:p>
      </dsp:txBody>
      <dsp:txXfrm>
        <a:off x="3445905" y="2704235"/>
        <a:ext cx="1236188" cy="1236188"/>
      </dsp:txXfrm>
    </dsp:sp>
    <dsp:sp modelId="{165F667B-E62C-484F-A41C-562B0339E62E}">
      <dsp:nvSpPr>
        <dsp:cNvPr id="0" name=""/>
        <dsp:cNvSpPr/>
      </dsp:nvSpPr>
      <dsp:spPr>
        <a:xfrm rot="16200000">
          <a:off x="3879274" y="1812931"/>
          <a:ext cx="369450" cy="594399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400" kern="1200" dirty="0"/>
        </a:p>
      </dsp:txBody>
      <dsp:txXfrm>
        <a:off x="3934692" y="1987229"/>
        <a:ext cx="258615" cy="356639"/>
      </dsp:txXfrm>
    </dsp:sp>
    <dsp:sp modelId="{40978077-BEC3-427D-BC6F-1F5738F43152}">
      <dsp:nvSpPr>
        <dsp:cNvPr id="0" name=""/>
        <dsp:cNvSpPr/>
      </dsp:nvSpPr>
      <dsp:spPr>
        <a:xfrm>
          <a:off x="3189882" y="2902"/>
          <a:ext cx="1748234" cy="174823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Genomics </a:t>
          </a:r>
        </a:p>
      </dsp:txBody>
      <dsp:txXfrm>
        <a:off x="3445905" y="258925"/>
        <a:ext cx="1236188" cy="1236188"/>
      </dsp:txXfrm>
    </dsp:sp>
    <dsp:sp modelId="{F08AAFAD-62D0-489F-842B-AE55F740B18D}">
      <dsp:nvSpPr>
        <dsp:cNvPr id="0" name=""/>
        <dsp:cNvSpPr/>
      </dsp:nvSpPr>
      <dsp:spPr>
        <a:xfrm rot="1800000">
          <a:off x="4929069" y="3631229"/>
          <a:ext cx="369450" cy="594399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400" kern="1200" dirty="0"/>
        </a:p>
      </dsp:txBody>
      <dsp:txXfrm>
        <a:off x="4936494" y="3722400"/>
        <a:ext cx="258615" cy="356639"/>
      </dsp:txXfrm>
    </dsp:sp>
    <dsp:sp modelId="{427DC0F4-6D65-49EC-9D83-F0993A54F4B7}">
      <dsp:nvSpPr>
        <dsp:cNvPr id="0" name=""/>
        <dsp:cNvSpPr/>
      </dsp:nvSpPr>
      <dsp:spPr>
        <a:xfrm>
          <a:off x="5307583" y="3670867"/>
          <a:ext cx="1748234" cy="174823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Proteomics </a:t>
          </a:r>
        </a:p>
      </dsp:txBody>
      <dsp:txXfrm>
        <a:off x="5563606" y="3926890"/>
        <a:ext cx="1236188" cy="1236188"/>
      </dsp:txXfrm>
    </dsp:sp>
    <dsp:sp modelId="{4A008D73-4FF8-48C1-9DC7-3540344367B6}">
      <dsp:nvSpPr>
        <dsp:cNvPr id="0" name=""/>
        <dsp:cNvSpPr/>
      </dsp:nvSpPr>
      <dsp:spPr>
        <a:xfrm rot="9000000">
          <a:off x="2829479" y="3631229"/>
          <a:ext cx="369450" cy="594399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400" kern="1200" dirty="0"/>
        </a:p>
      </dsp:txBody>
      <dsp:txXfrm rot="10800000">
        <a:off x="2932889" y="3722400"/>
        <a:ext cx="258615" cy="356639"/>
      </dsp:txXfrm>
    </dsp:sp>
    <dsp:sp modelId="{7ECECC35-54A0-44E2-913D-FA4CE4464E33}">
      <dsp:nvSpPr>
        <dsp:cNvPr id="0" name=""/>
        <dsp:cNvSpPr/>
      </dsp:nvSpPr>
      <dsp:spPr>
        <a:xfrm>
          <a:off x="1072182" y="3670867"/>
          <a:ext cx="1748234" cy="174823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Bioinformatics </a:t>
          </a:r>
        </a:p>
      </dsp:txBody>
      <dsp:txXfrm>
        <a:off x="1328205" y="3926890"/>
        <a:ext cx="1236188" cy="123618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 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953A1875-8D51-47EC-9C24-245EA5AE16AB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AD1BE1E-9157-4E02-8E72-54928CF355F6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AAB2E9CD-5EBE-41AA-994B-E742636B75F9}" type="datetimeFigureOut">
              <a:rPr lang="en-US"/>
              <a:pPr>
                <a:defRPr/>
              </a:pPr>
              <a:t>3/29/2020</a:t>
            </a:fld>
            <a:endParaRPr lang="en-US"/>
          </a:p>
        </p:txBody>
      </p:sp>
      <p:sp>
        <p:nvSpPr>
          <p:cNvPr id="4" name="Slide Image Placeholder 3">
            <a:extLst>
              <a:ext uri="{FF2B5EF4-FFF2-40B4-BE49-F238E27FC236}">
                <a16:creationId xmlns:a16="http://schemas.microsoft.com/office/drawing/2014/main" id="{F1C18FCE-4F91-4188-98A9-A7EE2288C067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>
            <a:extLst>
              <a:ext uri="{FF2B5EF4-FFF2-40B4-BE49-F238E27FC236}">
                <a16:creationId xmlns:a16="http://schemas.microsoft.com/office/drawing/2014/main" id="{804D03FF-2620-41F7-AFEA-595596D4073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5564CC9-BD82-4ADD-AC7A-8017FDFDB7C4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EFECCF2-AD6D-4E8A-B521-529BAC0DF89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8816B1F-0C0A-4006-A9CC-D2A01CD09FB6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 /><Relationship Id="rId1" Type="http://schemas.openxmlformats.org/officeDocument/2006/relationships/notesMaster" Target="../notesMasters/notesMaster1.xml" 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 /><Relationship Id="rId1" Type="http://schemas.openxmlformats.org/officeDocument/2006/relationships/notesMaster" Target="../notesMasters/notesMaster1.xml" 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Slide Image Placeholder 1">
            <a:extLst>
              <a:ext uri="{FF2B5EF4-FFF2-40B4-BE49-F238E27FC236}">
                <a16:creationId xmlns:a16="http://schemas.microsoft.com/office/drawing/2014/main" id="{459983F3-6040-44AD-A06B-4E81B44D839F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9699" name="Notes Placeholder 2">
            <a:extLst>
              <a:ext uri="{FF2B5EF4-FFF2-40B4-BE49-F238E27FC236}">
                <a16:creationId xmlns:a16="http://schemas.microsoft.com/office/drawing/2014/main" id="{BA134E2C-8991-4A42-B762-11BAEB02F7F8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/>
          </a:p>
        </p:txBody>
      </p:sp>
      <p:sp>
        <p:nvSpPr>
          <p:cNvPr id="33796" name="Slide Number Placeholder 3">
            <a:extLst>
              <a:ext uri="{FF2B5EF4-FFF2-40B4-BE49-F238E27FC236}">
                <a16:creationId xmlns:a16="http://schemas.microsoft.com/office/drawing/2014/main" id="{BE98240F-33A8-4FEA-82E8-62FB3420E4E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C9B92C40-AE99-4C47-84DA-05850B61DF67}" type="slidenum">
              <a:rPr lang="en-US" altLang="en-US"/>
              <a:pPr eaLnBrk="1" hangingPunct="1"/>
              <a:t>4</a:t>
            </a:fld>
            <a:endParaRPr lang="en-US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Image Placeholder 1">
            <a:extLst>
              <a:ext uri="{FF2B5EF4-FFF2-40B4-BE49-F238E27FC236}">
                <a16:creationId xmlns:a16="http://schemas.microsoft.com/office/drawing/2014/main" id="{6C864F71-6D4B-4F25-80B7-7FF4408567B6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23" name="Notes Placeholder 2">
            <a:extLst>
              <a:ext uri="{FF2B5EF4-FFF2-40B4-BE49-F238E27FC236}">
                <a16:creationId xmlns:a16="http://schemas.microsoft.com/office/drawing/2014/main" id="{53D7F68A-2D61-48D5-AB78-A41BE5811BE9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altLang="en-US"/>
              <a:t>si RNA: short interfering RNA; induce short term silencing of protein coding gene in interference RNA</a:t>
            </a:r>
          </a:p>
          <a:p>
            <a:pPr eaLnBrk="1" hangingPunct="1">
              <a:spcBef>
                <a:spcPct val="0"/>
              </a:spcBef>
            </a:pPr>
            <a:r>
              <a:rPr lang="en-US" altLang="en-US"/>
              <a:t>Antisense ONS: prevent the synthesis of specific protein, 15-20 nucleotides which are complementary to their target mRNA</a:t>
            </a:r>
          </a:p>
        </p:txBody>
      </p:sp>
      <p:sp>
        <p:nvSpPr>
          <p:cNvPr id="34820" name="Slide Number Placeholder 3">
            <a:extLst>
              <a:ext uri="{FF2B5EF4-FFF2-40B4-BE49-F238E27FC236}">
                <a16:creationId xmlns:a16="http://schemas.microsoft.com/office/drawing/2014/main" id="{0AAB9FF3-37F8-4050-AA32-EDC8BDAB144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9D910E22-6BC2-4C89-BD16-A0A27D6F7555}" type="slidenum">
              <a:rPr lang="en-US" altLang="en-US"/>
              <a:pPr eaLnBrk="1" hangingPunct="1"/>
              <a:t>7</a:t>
            </a:fld>
            <a:endParaRPr lang="en-US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782B60A-2F4E-4D6B-93EB-6807522F77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FD23A2-D378-455F-97FF-DD09D8473F53}" type="datetime1">
              <a:rPr lang="en-US"/>
              <a:pPr>
                <a:defRPr/>
              </a:pPr>
              <a:t>3/29/2020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6024466-6325-451C-824A-359A5FD149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F68462-E186-490C-B2D7-ADB4F396ED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CAED280-A068-4820-B0F9-F5615602BEE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950115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A95E735-B183-4714-92F2-492E3ABFF3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071070-89A3-4106-AAEF-6048412D1A94}" type="datetime1">
              <a:rPr lang="en-US"/>
              <a:pPr>
                <a:defRPr/>
              </a:pPr>
              <a:t>3/29/2020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50E901E-8ACB-4B5E-AA57-6A0188F3E4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2B07CE4-4CF3-453E-9F66-BA0CB0C617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CF8C800-4F2B-46E6-BD11-EDBF22D00A9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938313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176BFC3-AF5C-464D-9B8D-1EEEB2C9AD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2388E9-745B-4EB6-B762-428576A33CA8}" type="datetime1">
              <a:rPr lang="en-US"/>
              <a:pPr>
                <a:defRPr/>
              </a:pPr>
              <a:t>3/29/2020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95B876-85DC-401F-80CB-7FB855E59F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3B28894-2D66-4091-BABB-E5FD9F870F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9AF132A-B3A6-4B05-BE0F-46C0CBA6710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577214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9F8E7D3-B4FB-4191-8180-EA2DF11944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1582D3-16ED-4258-985C-D6F35ED40F4D}" type="datetime1">
              <a:rPr lang="en-US"/>
              <a:pPr>
                <a:defRPr/>
              </a:pPr>
              <a:t>3/29/2020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806A9D0-59A0-4C52-B35A-7D91343CEC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6E614D4-FCC3-497D-93E4-14D83E366A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F797A9A-FFFE-4144-AF76-4A903E1B4B3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09718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3839C8-E502-4391-979C-6216ACD423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1C5B47-4870-49B8-8563-72717A9BB2F1}" type="datetime1">
              <a:rPr lang="en-US"/>
              <a:pPr>
                <a:defRPr/>
              </a:pPr>
              <a:t>3/29/2020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5D13E2-1151-49A0-B032-0188CDA2D2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0E67F6C-C5F1-48D7-8CC6-9B40F70469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7440BFF-8EEA-4CDA-B8B1-B7F4A9F0508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73880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6B1993EF-8079-406B-9AC5-6747757D58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763782-317D-40A2-8945-D6CD205EAA19}" type="datetime1">
              <a:rPr lang="en-US"/>
              <a:pPr>
                <a:defRPr/>
              </a:pPr>
              <a:t>3/29/2020</a:t>
            </a:fld>
            <a:endParaRPr lang="en-US" dirty="0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9CF69802-F86D-473F-970F-D4E4B2BDB7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DDB12B35-122F-4AB3-B247-884F09C60E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5B3165C-B85A-435A-9A0A-5E9B30350EC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481218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780DE104-A908-4B69-85ED-F12193FB18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7632C8-026C-4FCF-A596-F9007DED46AB}" type="datetime1">
              <a:rPr lang="en-US"/>
              <a:pPr>
                <a:defRPr/>
              </a:pPr>
              <a:t>3/29/2020</a:t>
            </a:fld>
            <a:endParaRPr lang="en-US" dirty="0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9F79B0EF-4CF7-41FC-A6F1-7174035259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72AEA281-4167-48E5-B6C4-BAD6E3916B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4570F3D-63F7-403B-8141-971BC39EBF2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190863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8103EDBF-E2EA-48DD-B8C9-53E1DFD75B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B0E9B1-CD78-4622-B9D6-5C3A43892D29}" type="datetime1">
              <a:rPr lang="en-US"/>
              <a:pPr>
                <a:defRPr/>
              </a:pPr>
              <a:t>3/29/2020</a:t>
            </a:fld>
            <a:endParaRPr lang="en-US" dirty="0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82DD5D77-CD1B-428B-BE84-B99A8F2DDF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130990B5-2904-4D7A-A1FA-D8B0CE0611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95FABF5-5333-4F5E-AF93-2808848B425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56681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479DE595-5D4B-42B6-B31B-1F05A812C8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100875-BF31-4B65-A1F2-27ABCBA8C096}" type="datetime1">
              <a:rPr lang="en-US"/>
              <a:pPr>
                <a:defRPr/>
              </a:pPr>
              <a:t>3/29/2020</a:t>
            </a:fld>
            <a:endParaRPr lang="en-US" dirty="0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AEF45959-7EA3-49C3-9BAC-8FE8662123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817FFCEE-B76A-45DD-B34D-221B4F0A3F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C70E0B7-E14E-4F01-AAB8-E453FAE01F3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57782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5E44F08E-6C75-45E1-906B-0AAF55B962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C0AB5C-2C36-43AF-94EB-231F9A2A7AC7}" type="datetime1">
              <a:rPr lang="en-US"/>
              <a:pPr>
                <a:defRPr/>
              </a:pPr>
              <a:t>3/29/2020</a:t>
            </a:fld>
            <a:endParaRPr lang="en-US" dirty="0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9A4F95C1-83A0-42B3-8B65-169EB498E3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6E222AB8-4097-4D09-856F-A1AB4989BC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7784E06-3D3A-4A7E-9F7B-4A22062C198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461280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2CC6C783-6347-4338-BE96-BADDDFDCD7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B96FC6-5AF3-4A07-93C7-0BD26603416C}" type="datetime1">
              <a:rPr lang="en-US"/>
              <a:pPr>
                <a:defRPr/>
              </a:pPr>
              <a:t>3/29/2020</a:t>
            </a:fld>
            <a:endParaRPr lang="en-US" dirty="0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C0037D01-CA9E-49F9-A025-FF67374FA6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EFE01217-57A0-4F5E-8435-37BDEED516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71DECA-FAAE-411E-BC9F-6A8F7E6C30C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045606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 /><Relationship Id="rId3" Type="http://schemas.openxmlformats.org/officeDocument/2006/relationships/slideLayout" Target="../slideLayouts/slideLayout3.xml" /><Relationship Id="rId7" Type="http://schemas.openxmlformats.org/officeDocument/2006/relationships/slideLayout" Target="../slideLayouts/slideLayout7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1" Type="http://schemas.openxmlformats.org/officeDocument/2006/relationships/slideLayout" Target="../slideLayouts/slideLayout1.xml" /><Relationship Id="rId6" Type="http://schemas.openxmlformats.org/officeDocument/2006/relationships/slideLayout" Target="../slideLayouts/slideLayout6.xml" /><Relationship Id="rId11" Type="http://schemas.openxmlformats.org/officeDocument/2006/relationships/slideLayout" Target="../slideLayouts/slideLayout11.xml" /><Relationship Id="rId5" Type="http://schemas.openxmlformats.org/officeDocument/2006/relationships/slideLayout" Target="../slideLayouts/slideLayout5.xml" /><Relationship Id="rId10" Type="http://schemas.openxmlformats.org/officeDocument/2006/relationships/slideLayout" Target="../slideLayouts/slideLayout10.xml" /><Relationship Id="rId4" Type="http://schemas.openxmlformats.org/officeDocument/2006/relationships/slideLayout" Target="../slideLayouts/slideLayout4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:a16="http://schemas.microsoft.com/office/drawing/2014/main" id="{C0F989EF-89A9-496F-8FC2-7811B3B4DB3F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Text Placeholder 2">
            <a:extLst>
              <a:ext uri="{FF2B5EF4-FFF2-40B4-BE49-F238E27FC236}">
                <a16:creationId xmlns:a16="http://schemas.microsoft.com/office/drawing/2014/main" id="{49DFE896-5627-4D55-904D-751C7341F5DB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93BC9B9-DBE9-4656-9830-F8667375073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D2116A7-0F2A-4B94-A304-3429AA88F17D}" type="datetime1">
              <a:rPr lang="en-US"/>
              <a:pPr>
                <a:defRPr/>
              </a:pPr>
              <a:t>3/29/2020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0C76CB0-6CC1-47DA-80A4-F8141637F10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EAA144D-AE15-4CF8-8354-E6A86EB22E5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fld id="{754EB378-413B-4824-9A41-ADD703E712B3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 /><Relationship Id="rId2" Type="http://schemas.openxmlformats.org/officeDocument/2006/relationships/diagramData" Target="../diagrams/data1.xml" /><Relationship Id="rId1" Type="http://schemas.openxmlformats.org/officeDocument/2006/relationships/slideLayout" Target="../slideLayouts/slideLayout6.xml" /><Relationship Id="rId6" Type="http://schemas.microsoft.com/office/2007/relationships/diagramDrawing" Target="../diagrams/drawing1.xml" /><Relationship Id="rId5" Type="http://schemas.openxmlformats.org/officeDocument/2006/relationships/diagramColors" Target="../diagrams/colors1.xml" /><Relationship Id="rId4" Type="http://schemas.openxmlformats.org/officeDocument/2006/relationships/diagramQuickStyle" Target="../diagrams/quickStyle1.xml" 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 /><Relationship Id="rId1" Type="http://schemas.openxmlformats.org/officeDocument/2006/relationships/slideLayout" Target="../slideLayouts/slideLayout2.xml" 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 /><Relationship Id="rId1" Type="http://schemas.openxmlformats.org/officeDocument/2006/relationships/slideLayout" Target="../slideLayouts/slideLayout2.xml" 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 /><Relationship Id="rId1" Type="http://schemas.openxmlformats.org/officeDocument/2006/relationships/slideLayout" Target="../slideLayouts/slideLayout2.xml" 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 /><Relationship Id="rId1" Type="http://schemas.openxmlformats.org/officeDocument/2006/relationships/slideLayout" Target="../slideLayouts/slideLayout2.xml" 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 /><Relationship Id="rId1" Type="http://schemas.openxmlformats.org/officeDocument/2006/relationships/slideLayout" Target="../slideLayouts/slideLayout2.xml" 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1">
            <a:extLst>
              <a:ext uri="{FF2B5EF4-FFF2-40B4-BE49-F238E27FC236}">
                <a16:creationId xmlns:a16="http://schemas.microsoft.com/office/drawing/2014/main" id="{C1B5A864-300F-4A80-BEBB-91081F3BFE8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84188" y="1122363"/>
            <a:ext cx="11264900" cy="2387600"/>
          </a:xfrm>
          <a:solidFill>
            <a:schemeClr val="accent2">
              <a:lumMod val="60000"/>
              <a:lumOff val="40000"/>
            </a:schemeClr>
          </a:solidFill>
        </p:spPr>
        <p:txBody>
          <a:bodyPr/>
          <a:lstStyle/>
          <a:p>
            <a:pPr eaLnBrk="1" hangingPunct="1">
              <a:defRPr/>
            </a:pP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Molecular Approaches to Target Identification</a:t>
            </a:r>
          </a:p>
        </p:txBody>
      </p:sp>
      <p:sp>
        <p:nvSpPr>
          <p:cNvPr id="2" name="Subtitle 1">
            <a:extLst>
              <a:ext uri="{FF2B5EF4-FFF2-40B4-BE49-F238E27FC236}">
                <a16:creationId xmlns:a16="http://schemas.microsoft.com/office/drawing/2014/main" id="{F92B0767-B572-4D80-AA93-8C521B26D8E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184650"/>
            <a:ext cx="9144000" cy="1073150"/>
          </a:xfrm>
          <a:solidFill>
            <a:schemeClr val="accent4">
              <a:lumMod val="20000"/>
              <a:lumOff val="80000"/>
            </a:schemeClr>
          </a:solidFill>
        </p:spPr>
        <p:txBody>
          <a:bodyPr/>
          <a:lstStyle/>
          <a:p>
            <a:pPr>
              <a:buFont typeface="Arial" charset="0"/>
              <a:buNone/>
              <a:defRPr/>
            </a:pPr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Presented to: Dr. Qaiser Jabeen</a:t>
            </a:r>
          </a:p>
          <a:p>
            <a:pPr>
              <a:buFont typeface="Arial" charset="0"/>
              <a:buNone/>
              <a:defRPr/>
            </a:pPr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Presented by: Mehwish Fatima 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ACA252B-B805-4F9A-9C83-69130C3804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F8403DD3-BFEA-4796-8F01-B32504D4C091}" type="slidenum">
              <a:rPr lang="en-US" altLang="en-US">
                <a:solidFill>
                  <a:srgbClr val="898989"/>
                </a:solidFill>
              </a:rPr>
              <a:pPr eaLnBrk="1" hangingPunct="1"/>
              <a:t>1</a:t>
            </a:fld>
            <a:endParaRPr lang="en-US" altLang="en-US">
              <a:solidFill>
                <a:srgbClr val="898989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1376C1-6418-4091-AA46-2C2C53F5CA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58763"/>
            <a:ext cx="10515600" cy="1247775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b="1" dirty="0"/>
              <a:t>The Parameters Determining the Efficacy of Drug Targeting</a:t>
            </a:r>
            <a:br>
              <a:rPr lang="en-US" b="1" dirty="0"/>
            </a:b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EC1C35E-8D83-4608-8571-D225A12258F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8950" y="1506538"/>
            <a:ext cx="11128375" cy="5151437"/>
          </a:xfrm>
        </p:spPr>
        <p:txBody>
          <a:bodyPr rtlCol="0">
            <a:noAutofit/>
          </a:bodyPr>
          <a:lstStyle/>
          <a:p>
            <a:pPr marL="0" indent="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n-US" sz="3200" dirty="0"/>
              <a:t>• </a:t>
            </a:r>
            <a:r>
              <a:rPr lang="en-US" sz="3200" dirty="0">
                <a:solidFill>
                  <a:schemeClr val="accent1"/>
                </a:solidFill>
              </a:rPr>
              <a:t>Size</a:t>
            </a:r>
            <a:r>
              <a:rPr lang="en-US" sz="3200" dirty="0"/>
              <a:t> of target</a:t>
            </a:r>
          </a:p>
          <a:p>
            <a:pPr marL="0" indent="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n-US" sz="3200" dirty="0"/>
              <a:t>• </a:t>
            </a:r>
            <a:r>
              <a:rPr lang="en-US" sz="3200" dirty="0">
                <a:solidFill>
                  <a:schemeClr val="accent1"/>
                </a:solidFill>
              </a:rPr>
              <a:t>Blood flow </a:t>
            </a:r>
            <a:r>
              <a:rPr lang="en-US" sz="3200" dirty="0"/>
              <a:t>through target</a:t>
            </a:r>
          </a:p>
          <a:p>
            <a:pPr marL="0" indent="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n-US" sz="3200" dirty="0"/>
              <a:t>• Number of </a:t>
            </a:r>
            <a:r>
              <a:rPr lang="en-US" sz="3200" dirty="0">
                <a:solidFill>
                  <a:schemeClr val="accent1"/>
                </a:solidFill>
              </a:rPr>
              <a:t>binding sites </a:t>
            </a:r>
            <a:r>
              <a:rPr lang="en-US" sz="3200" dirty="0"/>
              <a:t>for drug within target</a:t>
            </a:r>
          </a:p>
          <a:p>
            <a:pPr marL="0" indent="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n-US" sz="3200" dirty="0"/>
              <a:t>• </a:t>
            </a:r>
            <a:r>
              <a:rPr lang="en-US" sz="3200" dirty="0">
                <a:solidFill>
                  <a:schemeClr val="accent1"/>
                </a:solidFill>
              </a:rPr>
              <a:t>Affinity</a:t>
            </a:r>
            <a:r>
              <a:rPr lang="en-US" sz="3200" dirty="0"/>
              <a:t> of binding sites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en-US" sz="3200" dirty="0"/>
              <a:t>Physical targeting based on abnormal </a:t>
            </a:r>
            <a:r>
              <a:rPr lang="en-US" sz="3200" dirty="0">
                <a:solidFill>
                  <a:schemeClr val="accent1"/>
                </a:solidFill>
              </a:rPr>
              <a:t>pH or temperature </a:t>
            </a:r>
          </a:p>
          <a:p>
            <a:pPr marL="0" indent="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n-US" sz="3200" dirty="0"/>
              <a:t>• </a:t>
            </a:r>
            <a:r>
              <a:rPr lang="en-US" sz="3200" dirty="0">
                <a:solidFill>
                  <a:schemeClr val="accent1"/>
                </a:solidFill>
              </a:rPr>
              <a:t>Magnetic targeting </a:t>
            </a:r>
            <a:r>
              <a:rPr lang="en-US" sz="3200" dirty="0"/>
              <a:t>of drugs attached to paramagnetic carriers</a:t>
            </a:r>
          </a:p>
          <a:p>
            <a:pPr marL="0" indent="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n-US" sz="3200" dirty="0"/>
              <a:t>• Use of </a:t>
            </a:r>
            <a:r>
              <a:rPr lang="en-US" sz="3200" dirty="0">
                <a:solidFill>
                  <a:schemeClr val="accent1"/>
                </a:solidFill>
              </a:rPr>
              <a:t>vector molecules </a:t>
            </a:r>
            <a:r>
              <a:rPr lang="en-US" sz="3200" dirty="0"/>
              <a:t>possessing high specific affinity toward, affected zone</a:t>
            </a:r>
          </a:p>
          <a:p>
            <a:pPr marL="0" indent="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en-US" sz="32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F15B47-350D-4836-8B63-65E84BA235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AFA4469A-BA09-44D4-8C9B-7D6DB9937E66}" type="slidenum">
              <a:rPr lang="en-US" altLang="en-US">
                <a:solidFill>
                  <a:srgbClr val="898989"/>
                </a:solidFill>
              </a:rPr>
              <a:pPr eaLnBrk="1" hangingPunct="1"/>
              <a:t>10</a:t>
            </a:fld>
            <a:endParaRPr lang="en-US" altLang="en-US">
              <a:solidFill>
                <a:srgbClr val="898989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>
            <a:extLst>
              <a:ext uri="{FF2B5EF4-FFF2-40B4-BE49-F238E27FC236}">
                <a16:creationId xmlns:a16="http://schemas.microsoft.com/office/drawing/2014/main" id="{2A39871F-0585-4614-99BB-D4A6435FF4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b="1"/>
              <a:t>Drugs Target at a Molecular Level</a:t>
            </a:r>
            <a:br>
              <a:rPr lang="en-US" altLang="en-US"/>
            </a:br>
            <a:endParaRPr lang="en-US" alt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3811E44-1295-4999-8799-0B66B4E2750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1638" y="1219200"/>
            <a:ext cx="11485562" cy="5430838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/>
              <a:t>The main molecular targets for drugs are </a:t>
            </a:r>
            <a:r>
              <a:rPr lang="en-US" dirty="0">
                <a:solidFill>
                  <a:schemeClr val="accent1"/>
                </a:solidFill>
              </a:rPr>
              <a:t>proteins</a:t>
            </a:r>
            <a:r>
              <a:rPr lang="en-US" dirty="0"/>
              <a:t> (mainly enzymes, receptors, and transport proteins) and </a:t>
            </a:r>
            <a:r>
              <a:rPr lang="en-US" dirty="0">
                <a:solidFill>
                  <a:schemeClr val="accent1"/>
                </a:solidFill>
              </a:rPr>
              <a:t>nucleic acids </a:t>
            </a:r>
            <a:r>
              <a:rPr lang="en-US" dirty="0"/>
              <a:t>(DNA and RNA)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en-US" dirty="0"/>
              <a:t>Proteins &amp; Nucleic acid are </a:t>
            </a:r>
            <a:r>
              <a:rPr lang="en-US" dirty="0">
                <a:solidFill>
                  <a:schemeClr val="accent1"/>
                </a:solidFill>
              </a:rPr>
              <a:t>macromolecules</a:t>
            </a:r>
            <a:r>
              <a:rPr lang="en-US" dirty="0"/>
              <a:t> , </a:t>
            </a:r>
            <a:r>
              <a:rPr lang="en-US" dirty="0">
                <a:solidFill>
                  <a:schemeClr val="accent1"/>
                </a:solidFill>
              </a:rPr>
              <a:t>bigger than the typical drug</a:t>
            </a:r>
            <a:r>
              <a:rPr lang="en-US" dirty="0"/>
              <a:t>, </a:t>
            </a:r>
          </a:p>
          <a:p>
            <a:pPr fontAlgn="auto">
              <a:spcAft>
                <a:spcPts val="0"/>
              </a:spcAft>
              <a:defRPr/>
            </a:pPr>
            <a:r>
              <a:rPr lang="en-US" dirty="0"/>
              <a:t> </a:t>
            </a:r>
            <a:r>
              <a:rPr lang="en-US" dirty="0">
                <a:solidFill>
                  <a:schemeClr val="accent1"/>
                </a:solidFill>
              </a:rPr>
              <a:t>Interaction </a:t>
            </a:r>
            <a:r>
              <a:rPr lang="en-US" dirty="0"/>
              <a:t>of a drug with a macromolecular target involves a process known as </a:t>
            </a:r>
            <a:r>
              <a:rPr lang="en-US" b="1" dirty="0"/>
              <a:t>binding</a:t>
            </a:r>
            <a:r>
              <a:rPr lang="en-US" dirty="0"/>
              <a:t>, through specific </a:t>
            </a:r>
            <a:r>
              <a:rPr lang="en-US" b="1" dirty="0"/>
              <a:t>binding sites</a:t>
            </a:r>
          </a:p>
          <a:p>
            <a:pPr fontAlgn="auto">
              <a:spcAft>
                <a:spcPts val="0"/>
              </a:spcAft>
              <a:defRPr/>
            </a:pPr>
            <a:r>
              <a:rPr lang="en-US" dirty="0"/>
              <a:t>Some drugs reacts with binding site and become permanently attached via a covalent bond</a:t>
            </a:r>
          </a:p>
          <a:p>
            <a:pPr fontAlgn="auto">
              <a:spcAft>
                <a:spcPts val="0"/>
              </a:spcAft>
              <a:defRPr/>
            </a:pPr>
            <a:r>
              <a:rPr lang="en-US" dirty="0"/>
              <a:t>Most drugs interact through </a:t>
            </a:r>
            <a:r>
              <a:rPr lang="en-US" dirty="0">
                <a:solidFill>
                  <a:schemeClr val="accent1"/>
                </a:solidFill>
              </a:rPr>
              <a:t>weaker</a:t>
            </a:r>
            <a:r>
              <a:rPr lang="en-US" dirty="0"/>
              <a:t>  intermolecular bonds </a:t>
            </a:r>
          </a:p>
          <a:p>
            <a:pPr marL="0" indent="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n-US" dirty="0"/>
              <a:t>	(Electrostatic or ionic bonds, Hydrogen bonds, </a:t>
            </a:r>
            <a:r>
              <a:rPr lang="nl-NL" dirty="0"/>
              <a:t>Van der Waals  interactions, </a:t>
            </a:r>
            <a:r>
              <a:rPr lang="en-US" dirty="0"/>
              <a:t>Dipole– dipole interactions, Hydrophobic interactions)</a:t>
            </a:r>
          </a:p>
          <a:p>
            <a:pPr eaLnBrk="1" fontAlgn="auto" hangingPunct="1"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4C12E24-DF7E-45C1-BB12-F0F766D616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B473F4CC-6886-4B9A-804A-1F62510C6CC4}" type="slidenum">
              <a:rPr lang="en-US" altLang="en-US">
                <a:solidFill>
                  <a:srgbClr val="898989"/>
                </a:solidFill>
              </a:rPr>
              <a:pPr eaLnBrk="1" hangingPunct="1"/>
              <a:t>11</a:t>
            </a:fld>
            <a:endParaRPr lang="en-US" altLang="en-US">
              <a:solidFill>
                <a:srgbClr val="898989"/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BFCDB0-2F46-4C73-8CD1-8B7B2DD9EC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8105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b="1" dirty="0"/>
              <a:t>Techniques for Target Identification and Validation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61D0FFB-D533-4DDD-834E-F66CADFD7B8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7813" y="1727200"/>
            <a:ext cx="11803062" cy="4681538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3200" b="1" dirty="0"/>
              <a:t>Microarrays </a:t>
            </a:r>
            <a:r>
              <a:rPr lang="en-US" sz="3200" dirty="0"/>
              <a:t>have been well utilized in </a:t>
            </a:r>
            <a:r>
              <a:rPr lang="en-US" sz="3200" dirty="0">
                <a:solidFill>
                  <a:schemeClr val="accent1"/>
                </a:solidFill>
              </a:rPr>
              <a:t>genomics/proteomics</a:t>
            </a:r>
            <a:r>
              <a:rPr lang="en-US" sz="3200" dirty="0"/>
              <a:t> approaches for gene/protein expression profiling and tissue/cell scale target validation</a:t>
            </a:r>
          </a:p>
          <a:p>
            <a:pPr marL="0" indent="0" eaLnBrk="1" fontAlgn="auto" hangingPunct="1">
              <a:spcAft>
                <a:spcPts val="0"/>
              </a:spcAft>
              <a:buFont typeface="Arial" charset="0"/>
              <a:buNone/>
              <a:defRPr/>
            </a:pPr>
            <a:endParaRPr lang="en-US" sz="3200" dirty="0"/>
          </a:p>
          <a:p>
            <a:pPr eaLnBrk="1" fontAlgn="auto" hangingPunct="1">
              <a:spcAft>
                <a:spcPts val="0"/>
              </a:spcAft>
              <a:defRPr/>
            </a:pPr>
            <a:r>
              <a:rPr lang="en-US" sz="3200" dirty="0"/>
              <a:t>DNA microarrays, providing </a:t>
            </a:r>
            <a:r>
              <a:rPr lang="en-US" sz="3200" dirty="0">
                <a:solidFill>
                  <a:schemeClr val="accent1"/>
                </a:solidFill>
              </a:rPr>
              <a:t>functional information </a:t>
            </a:r>
            <a:r>
              <a:rPr lang="en-US" sz="3200" dirty="0"/>
              <a:t>of target candidates and </a:t>
            </a:r>
            <a:r>
              <a:rPr lang="en-US" sz="3200" dirty="0">
                <a:solidFill>
                  <a:schemeClr val="accent1"/>
                </a:solidFill>
              </a:rPr>
              <a:t>positioning information </a:t>
            </a:r>
            <a:r>
              <a:rPr lang="en-US" sz="3200" dirty="0"/>
              <a:t>on the biological networks</a:t>
            </a:r>
            <a:r>
              <a:rPr lang="en-US" sz="3200" dirty="0">
                <a:solidFill>
                  <a:schemeClr val="accent1"/>
                </a:solidFill>
              </a:rPr>
              <a:t>        </a:t>
            </a:r>
            <a:r>
              <a:rPr lang="en-US" sz="3200" dirty="0"/>
              <a:t>             </a:t>
            </a:r>
          </a:p>
          <a:p>
            <a:pPr marL="0" indent="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n-US" sz="3200" dirty="0"/>
              <a:t>                                           </a:t>
            </a:r>
          </a:p>
          <a:p>
            <a:pPr marL="0" indent="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n-US" sz="3200" dirty="0"/>
              <a:t>                                      </a:t>
            </a:r>
          </a:p>
          <a:p>
            <a:pPr marL="0" indent="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n-US" sz="3200" dirty="0"/>
              <a:t>                                       </a:t>
            </a:r>
          </a:p>
          <a:p>
            <a:pPr marL="0" indent="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n-US" sz="3200" dirty="0"/>
              <a:t>                                   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62FFF40-619E-4132-8826-3F96280699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5FEF073C-4762-49FF-89F5-C1A363273FF9}" type="slidenum">
              <a:rPr lang="en-US" altLang="en-US">
                <a:solidFill>
                  <a:srgbClr val="898989"/>
                </a:solidFill>
              </a:rPr>
              <a:pPr eaLnBrk="1" hangingPunct="1"/>
              <a:t>12</a:t>
            </a:fld>
            <a:endParaRPr lang="en-US" altLang="en-US">
              <a:solidFill>
                <a:srgbClr val="898989"/>
              </a:solidFill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B956872-84C6-47E4-862A-8B3D7432BC3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984250"/>
            <a:ext cx="9704388" cy="5192713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3200" b="1" dirty="0"/>
              <a:t>Antisense technologies </a:t>
            </a:r>
            <a:r>
              <a:rPr lang="en-US" sz="3200" dirty="0"/>
              <a:t>(including RNA interference technology) enable </a:t>
            </a:r>
            <a:r>
              <a:rPr lang="en-US" sz="3200" dirty="0">
                <a:solidFill>
                  <a:schemeClr val="accent1"/>
                </a:solidFill>
              </a:rPr>
              <a:t>sequence-based gene knockdown at the RNA level</a:t>
            </a:r>
            <a:r>
              <a:rPr lang="en-US" sz="3200" dirty="0"/>
              <a:t> </a:t>
            </a:r>
          </a:p>
          <a:p>
            <a:pPr marL="0" indent="0" eaLnBrk="1" fontAlgn="auto" hangingPunct="1">
              <a:spcAft>
                <a:spcPts val="0"/>
              </a:spcAft>
              <a:buFont typeface="Arial" charset="0"/>
              <a:buNone/>
              <a:defRPr/>
            </a:pPr>
            <a:endParaRPr lang="en-US" sz="3200" dirty="0"/>
          </a:p>
          <a:p>
            <a:pPr eaLnBrk="1" fontAlgn="auto" hangingPunct="1">
              <a:spcAft>
                <a:spcPts val="0"/>
              </a:spcAft>
              <a:defRPr/>
            </a:pPr>
            <a:r>
              <a:rPr lang="en-US" sz="3200" b="1" dirty="0"/>
              <a:t>NMR-based screening</a:t>
            </a:r>
            <a:r>
              <a:rPr lang="en-US" sz="3200" dirty="0"/>
              <a:t> as well as activity-based protein profiling, are trying to meet the </a:t>
            </a:r>
            <a:r>
              <a:rPr lang="en-US" sz="3200" dirty="0">
                <a:solidFill>
                  <a:schemeClr val="accent1"/>
                </a:solidFill>
              </a:rPr>
              <a:t>requirement of high-throughput target identification           </a:t>
            </a:r>
            <a:r>
              <a:rPr lang="en-US" sz="3200" dirty="0"/>
              <a:t>             </a:t>
            </a:r>
          </a:p>
          <a:p>
            <a:pPr eaLnBrk="1" hangingPunct="1">
              <a:buFont typeface="Arial" charset="0"/>
              <a:buChar char="•"/>
              <a:defRPr/>
            </a:pPr>
            <a:endParaRPr lang="en-US" sz="32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BFC1BA4-8B42-46EC-BD7F-1D08AEABCD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085037B5-7D75-4258-8E11-DAD5AC58E69B}" type="slidenum">
              <a:rPr lang="en-US" altLang="en-US">
                <a:solidFill>
                  <a:srgbClr val="898989"/>
                </a:solidFill>
              </a:rPr>
              <a:pPr eaLnBrk="1" hangingPunct="1"/>
              <a:t>13</a:t>
            </a:fld>
            <a:endParaRPr lang="en-US" altLang="en-US">
              <a:solidFill>
                <a:srgbClr val="898989"/>
              </a:solidFill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>
            <a:extLst>
              <a:ext uri="{FF2B5EF4-FFF2-40B4-BE49-F238E27FC236}">
                <a16:creationId xmlns:a16="http://schemas.microsoft.com/office/drawing/2014/main" id="{680C756E-D4CE-48B0-84E0-1255F34CCF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108075"/>
          </a:xfrm>
        </p:spPr>
        <p:txBody>
          <a:bodyPr/>
          <a:lstStyle/>
          <a:p>
            <a:pPr eaLnBrk="1" hangingPunct="1"/>
            <a:r>
              <a:rPr lang="en-US" altLang="en-US" b="1"/>
              <a:t>Tools for Target Identification </a:t>
            </a:r>
          </a:p>
        </p:txBody>
      </p:sp>
      <p:graphicFrame>
        <p:nvGraphicFramePr>
          <p:cNvPr id="3" name="Diagram 2">
            <a:extLst>
              <a:ext uri="{FF2B5EF4-FFF2-40B4-BE49-F238E27FC236}">
                <a16:creationId xmlns:a16="http://schemas.microsoft.com/office/drawing/2014/main" id="{14F72CA6-9965-4B74-8CB9-BDDB4DF18633}"/>
              </a:ext>
            </a:extLst>
          </p:cNvPr>
          <p:cNvGraphicFramePr/>
          <p:nvPr/>
        </p:nvGraphicFramePr>
        <p:xfrm>
          <a:off x="2032000" y="1262130"/>
          <a:ext cx="8128000" cy="542200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2216441-6031-4C34-B810-2791C2A72B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E4D1ABBD-1F03-4D01-AAEA-AC071BB33C1B}" type="slidenum">
              <a:rPr lang="en-US" altLang="en-US">
                <a:solidFill>
                  <a:srgbClr val="898989"/>
                </a:solidFill>
              </a:rPr>
              <a:pPr eaLnBrk="1" hangingPunct="1"/>
              <a:t>14</a:t>
            </a:fld>
            <a:endParaRPr lang="en-US" altLang="en-US">
              <a:solidFill>
                <a:srgbClr val="898989"/>
              </a:solidFill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530F81-0F3F-4674-96B5-7241EE4F28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935038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b="1" dirty="0"/>
              <a:t>Role of Genomics </a:t>
            </a:r>
            <a:br>
              <a:rPr lang="en-US" b="1" dirty="0"/>
            </a:b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7D1AE4C-2DDF-488F-B25A-FFF518DBD3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43038"/>
            <a:ext cx="10515600" cy="4733925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3200" b="1" dirty="0"/>
              <a:t>Genome : </a:t>
            </a:r>
            <a:r>
              <a:rPr lang="en-US" sz="3200" dirty="0"/>
              <a:t>It is an organism complete set of DNA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en-US" sz="3200" b="1" dirty="0"/>
              <a:t>Genomics : </a:t>
            </a:r>
            <a:r>
              <a:rPr lang="en-US" sz="3200" dirty="0"/>
              <a:t>It is the field of science focusing on structure, function, mapping of Genomes. It is concerned with sequencing and analysis of an organism genome (DNA)</a:t>
            </a:r>
          </a:p>
          <a:p>
            <a:pPr marL="0" indent="0" eaLnBrk="1" fontAlgn="auto" hangingPunct="1">
              <a:spcAft>
                <a:spcPts val="0"/>
              </a:spcAft>
              <a:buFont typeface="Arial" charset="0"/>
              <a:buNone/>
              <a:defRPr/>
            </a:pPr>
            <a:endParaRPr lang="en-US" sz="3200" dirty="0"/>
          </a:p>
          <a:p>
            <a:pPr marL="0" indent="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n-US" sz="3200" b="1" dirty="0"/>
              <a:t>   </a:t>
            </a:r>
            <a:r>
              <a:rPr lang="en-US" sz="3600" b="1" dirty="0"/>
              <a:t>Structural Genomics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en-US" sz="3200" dirty="0"/>
              <a:t>It is used to describe </a:t>
            </a:r>
            <a:r>
              <a:rPr lang="en-US" sz="3200" dirty="0">
                <a:solidFill>
                  <a:schemeClr val="accent1"/>
                </a:solidFill>
              </a:rPr>
              <a:t>3- D structure </a:t>
            </a:r>
            <a:r>
              <a:rPr lang="en-US" sz="3200" dirty="0"/>
              <a:t>of every protein encoded by a given genome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en-US" sz="3200" dirty="0"/>
              <a:t>It has potential to inform knowledge of </a:t>
            </a:r>
            <a:r>
              <a:rPr lang="en-US" sz="3200" dirty="0">
                <a:solidFill>
                  <a:schemeClr val="accent1"/>
                </a:solidFill>
              </a:rPr>
              <a:t>protein function</a:t>
            </a:r>
          </a:p>
          <a:p>
            <a:pPr eaLnBrk="1" fontAlgn="auto" hangingPunct="1">
              <a:spcAft>
                <a:spcPts val="0"/>
              </a:spcAft>
              <a:defRPr/>
            </a:pPr>
            <a:endParaRPr lang="en-US" sz="32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58EF92F-4853-44BF-B9B7-0204E42F10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E11D1322-B638-4C84-ADDA-E70EAE063F33}" type="slidenum">
              <a:rPr lang="en-US" altLang="en-US">
                <a:solidFill>
                  <a:srgbClr val="898989"/>
                </a:solidFill>
              </a:rPr>
              <a:pPr eaLnBrk="1" hangingPunct="1"/>
              <a:t>15</a:t>
            </a:fld>
            <a:endParaRPr lang="en-US" altLang="en-US">
              <a:solidFill>
                <a:srgbClr val="898989"/>
              </a:solidFill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>
            <a:extLst>
              <a:ext uri="{FF2B5EF4-FFF2-40B4-BE49-F238E27FC236}">
                <a16:creationId xmlns:a16="http://schemas.microsoft.com/office/drawing/2014/main" id="{D825A4A6-3EA3-4134-82F7-0B5A8672AC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803275"/>
            <a:ext cx="10515600" cy="887413"/>
          </a:xfrm>
        </p:spPr>
        <p:txBody>
          <a:bodyPr/>
          <a:lstStyle/>
          <a:p>
            <a:pPr eaLnBrk="1" hangingPunct="1">
              <a:defRPr/>
            </a:pPr>
            <a:r>
              <a:rPr lang="en-US" sz="3600" b="1" dirty="0">
                <a:latin typeface="+mn-lt"/>
              </a:rPr>
              <a:t>Functional Genomics </a:t>
            </a:r>
            <a:br>
              <a:rPr lang="en-US" b="1" dirty="0"/>
            </a:br>
            <a:endParaRPr lang="en-US" dirty="0"/>
          </a:p>
        </p:txBody>
      </p:sp>
      <p:sp>
        <p:nvSpPr>
          <p:cNvPr id="17411" name="Content Placeholder 2">
            <a:extLst>
              <a:ext uri="{FF2B5EF4-FFF2-40B4-BE49-F238E27FC236}">
                <a16:creationId xmlns:a16="http://schemas.microsoft.com/office/drawing/2014/main" id="{4C688F92-AC30-4FEB-AE17-68E15A7CEC2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sz="3200"/>
              <a:t>Focus on gene </a:t>
            </a:r>
            <a:r>
              <a:rPr lang="en-US" altLang="en-US" sz="3200">
                <a:solidFill>
                  <a:schemeClr val="accent1"/>
                </a:solidFill>
              </a:rPr>
              <a:t>transcription, translation, regulation </a:t>
            </a:r>
            <a:r>
              <a:rPr lang="en-US" altLang="en-US" sz="3200"/>
              <a:t>of gene expression and protein- protein </a:t>
            </a:r>
            <a:r>
              <a:rPr lang="en-US" altLang="en-US" sz="3200">
                <a:solidFill>
                  <a:schemeClr val="accent1"/>
                </a:solidFill>
              </a:rPr>
              <a:t>interactions</a:t>
            </a:r>
          </a:p>
          <a:p>
            <a:pPr eaLnBrk="1" hangingPunct="1"/>
            <a:endParaRPr lang="en-US" altLang="en-US" sz="3200"/>
          </a:p>
          <a:p>
            <a:pPr eaLnBrk="1" hangingPunct="1"/>
            <a:r>
              <a:rPr lang="en-US" altLang="en-US" sz="3200"/>
              <a:t>Goal is to understand relationship between an organism </a:t>
            </a:r>
            <a:r>
              <a:rPr lang="en-US" altLang="en-US" sz="3200">
                <a:solidFill>
                  <a:schemeClr val="accent1"/>
                </a:solidFill>
              </a:rPr>
              <a:t>genome</a:t>
            </a:r>
            <a:r>
              <a:rPr lang="en-US" altLang="en-US" sz="3200"/>
              <a:t> and its </a:t>
            </a:r>
            <a:r>
              <a:rPr lang="en-US" altLang="en-US" sz="3200">
                <a:solidFill>
                  <a:schemeClr val="accent1"/>
                </a:solidFill>
              </a:rPr>
              <a:t>phenotype</a:t>
            </a:r>
          </a:p>
          <a:p>
            <a:pPr eaLnBrk="1" hangingPunct="1"/>
            <a:endParaRPr lang="en-US" altLang="en-US" sz="3200"/>
          </a:p>
          <a:p>
            <a:pPr eaLnBrk="1" hangingPunct="1"/>
            <a:r>
              <a:rPr lang="en-US" altLang="en-US" sz="3200"/>
              <a:t>Measure all gene products like </a:t>
            </a:r>
            <a:r>
              <a:rPr lang="en-US" altLang="en-US" sz="3200">
                <a:solidFill>
                  <a:schemeClr val="accent1"/>
                </a:solidFill>
              </a:rPr>
              <a:t>mRNA or proteins</a:t>
            </a:r>
            <a:r>
              <a:rPr lang="en-US" altLang="en-US" sz="3200"/>
              <a:t> within biological sample</a:t>
            </a:r>
          </a:p>
          <a:p>
            <a:pPr eaLnBrk="1" hangingPunct="1"/>
            <a:endParaRPr lang="en-US" altLang="en-US" sz="320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6CE9C5F-32C4-49AB-8670-393F1FDB5A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DCF92AEF-0C8F-4A0D-87B5-FEDA6188FAFF}" type="slidenum">
              <a:rPr lang="en-US" altLang="en-US">
                <a:solidFill>
                  <a:srgbClr val="898989"/>
                </a:solidFill>
              </a:rPr>
              <a:pPr eaLnBrk="1" hangingPunct="1"/>
              <a:t>16</a:t>
            </a:fld>
            <a:endParaRPr lang="en-US" altLang="en-US">
              <a:solidFill>
                <a:srgbClr val="898989"/>
              </a:solidFill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>
            <a:extLst>
              <a:ext uri="{FF2B5EF4-FFF2-40B4-BE49-F238E27FC236}">
                <a16:creationId xmlns:a16="http://schemas.microsoft.com/office/drawing/2014/main" id="{B6BFDE3A-F432-4B51-89AE-B93E362CCE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b="1"/>
              <a:t>Proteomics </a:t>
            </a:r>
            <a:br>
              <a:rPr lang="en-US" altLang="en-US" b="1"/>
            </a:br>
            <a:endParaRPr lang="en-US" altLang="en-US"/>
          </a:p>
        </p:txBody>
      </p:sp>
      <p:sp>
        <p:nvSpPr>
          <p:cNvPr id="18435" name="Content Placeholder 2">
            <a:extLst>
              <a:ext uri="{FF2B5EF4-FFF2-40B4-BE49-F238E27FC236}">
                <a16:creationId xmlns:a16="http://schemas.microsoft.com/office/drawing/2014/main" id="{26499ECB-B02C-4200-91EC-FF5E12FDB08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68438"/>
            <a:ext cx="10515600" cy="4708525"/>
          </a:xfrm>
        </p:spPr>
        <p:txBody>
          <a:bodyPr/>
          <a:lstStyle/>
          <a:p>
            <a:pPr eaLnBrk="1" hangingPunct="1"/>
            <a:r>
              <a:rPr lang="en-US" altLang="en-US" sz="3200" b="1"/>
              <a:t>Proteome</a:t>
            </a:r>
            <a:r>
              <a:rPr lang="en-US" altLang="en-US" sz="3200"/>
              <a:t> :- Entire complement of proteins expressed by a cell, tissue or organism</a:t>
            </a:r>
          </a:p>
          <a:p>
            <a:pPr eaLnBrk="1" hangingPunct="1"/>
            <a:r>
              <a:rPr lang="en-US" altLang="en-US" sz="3200" b="1"/>
              <a:t>Proteomics</a:t>
            </a:r>
            <a:r>
              <a:rPr lang="en-US" altLang="en-US" sz="3200"/>
              <a:t> :- large scale study of protein and their functions</a:t>
            </a:r>
          </a:p>
          <a:p>
            <a:pPr eaLnBrk="1" hangingPunct="1"/>
            <a:endParaRPr lang="en-US" altLang="en-US" sz="3200" b="1"/>
          </a:p>
          <a:p>
            <a:pPr eaLnBrk="1" hangingPunct="1"/>
            <a:r>
              <a:rPr lang="en-US" altLang="en-US" sz="3200"/>
              <a:t>Analysis of proteins (including protein-protein, protein-nucleic acid, and protein-ligand interactions) will be utmost important to target discovery</a:t>
            </a:r>
          </a:p>
          <a:p>
            <a:pPr eaLnBrk="1" hangingPunct="1"/>
            <a:endParaRPr lang="en-US" altLang="en-US" sz="320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76BE977-DE26-438D-BB03-1C59D0FF2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27D14358-D68B-452A-9A92-F907A4F31575}" type="slidenum">
              <a:rPr lang="en-US" altLang="en-US">
                <a:solidFill>
                  <a:srgbClr val="898989"/>
                </a:solidFill>
              </a:rPr>
              <a:pPr eaLnBrk="1" hangingPunct="1"/>
              <a:t>17</a:t>
            </a:fld>
            <a:endParaRPr lang="en-US" altLang="en-US">
              <a:solidFill>
                <a:srgbClr val="898989"/>
              </a:solidFill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>
            <a:extLst>
              <a:ext uri="{FF2B5EF4-FFF2-40B4-BE49-F238E27FC236}">
                <a16:creationId xmlns:a16="http://schemas.microsoft.com/office/drawing/2014/main" id="{3015C3BD-866B-4E94-911F-57C28C2D12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b="1"/>
              <a:t>Bioinformatics </a:t>
            </a:r>
            <a:br>
              <a:rPr lang="en-US" altLang="en-US" b="1"/>
            </a:br>
            <a:endParaRPr lang="en-US" alt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49E1BC-9BD4-4A7A-B9F6-EEF84F80B5D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169988"/>
            <a:ext cx="10515600" cy="4351337"/>
          </a:xfrm>
        </p:spPr>
        <p:txBody>
          <a:bodyPr rtlCol="0">
            <a:noAutofit/>
          </a:bodyPr>
          <a:lstStyle/>
          <a:p>
            <a:pPr marL="0" indent="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n-US" sz="3200" dirty="0"/>
              <a:t>Develop methods and software tools for understanding biological data &amp; combines computer science, statistics, mathematics, and engineering to analyze and interpret biological data.</a:t>
            </a:r>
          </a:p>
          <a:p>
            <a:pPr marL="0" indent="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en-US" sz="3200" dirty="0"/>
          </a:p>
          <a:p>
            <a:pPr marL="0" indent="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n-US" sz="3200" dirty="0"/>
              <a:t>In experimental molecular biology, bioinformatics techniques such as </a:t>
            </a:r>
            <a:r>
              <a:rPr lang="en-US" sz="3200" dirty="0">
                <a:solidFill>
                  <a:schemeClr val="accent1"/>
                </a:solidFill>
              </a:rPr>
              <a:t>image and signal processing </a:t>
            </a:r>
            <a:r>
              <a:rPr lang="en-US" sz="3200" dirty="0"/>
              <a:t>allow extraction of useful results from large amounts of raw data. </a:t>
            </a:r>
          </a:p>
          <a:p>
            <a:pPr marL="0" indent="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en-US" sz="3200" dirty="0"/>
          </a:p>
          <a:p>
            <a:pPr eaLnBrk="1" fontAlgn="auto" hangingPunct="1">
              <a:spcAft>
                <a:spcPts val="0"/>
              </a:spcAft>
              <a:defRPr/>
            </a:pPr>
            <a:endParaRPr lang="en-US" sz="32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92F6BCA-39F3-4D72-A115-3D66B8181C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9A730B85-CDFE-4B9F-A871-21BFB4F6E0F8}" type="slidenum">
              <a:rPr lang="en-US" altLang="en-US">
                <a:solidFill>
                  <a:srgbClr val="898989"/>
                </a:solidFill>
              </a:rPr>
              <a:pPr eaLnBrk="1" hangingPunct="1"/>
              <a:t>18</a:t>
            </a:fld>
            <a:endParaRPr lang="en-US" altLang="en-US">
              <a:solidFill>
                <a:srgbClr val="898989"/>
              </a:solidFill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>
            <a:extLst>
              <a:ext uri="{FF2B5EF4-FFF2-40B4-BE49-F238E27FC236}">
                <a16:creationId xmlns:a16="http://schemas.microsoft.com/office/drawing/2014/main" id="{FD37A16D-8124-4D0D-9C01-D254256A91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79388"/>
            <a:ext cx="10515600" cy="1066800"/>
          </a:xfrm>
        </p:spPr>
        <p:txBody>
          <a:bodyPr/>
          <a:lstStyle/>
          <a:p>
            <a:r>
              <a:rPr lang="en-US" altLang="en-US" b="1"/>
              <a:t>The Process of Drug Discovery</a:t>
            </a:r>
            <a:br>
              <a:rPr lang="en-US" altLang="en-US" b="1"/>
            </a:br>
            <a:endParaRPr lang="en-US" altLang="en-US"/>
          </a:p>
        </p:txBody>
      </p:sp>
      <p:sp>
        <p:nvSpPr>
          <p:cNvPr id="20483" name="Content Placeholder 2">
            <a:extLst>
              <a:ext uri="{FF2B5EF4-FFF2-40B4-BE49-F238E27FC236}">
                <a16:creationId xmlns:a16="http://schemas.microsoft.com/office/drawing/2014/main" id="{072FF85B-BB9A-4BC0-B2AA-25F98C693B8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039813"/>
            <a:ext cx="10515600" cy="5137150"/>
          </a:xfrm>
        </p:spPr>
        <p:txBody>
          <a:bodyPr/>
          <a:lstStyle/>
          <a:p>
            <a:r>
              <a:rPr lang="en-US" altLang="en-US"/>
              <a:t>Primary requirement - Target identification</a:t>
            </a:r>
          </a:p>
          <a:p>
            <a:r>
              <a:rPr lang="en-US" altLang="en-US"/>
              <a:t>Second - disease against which a drug has to be developed </a:t>
            </a:r>
          </a:p>
          <a:p>
            <a:endParaRPr lang="en-US" altLang="en-US"/>
          </a:p>
          <a:p>
            <a:endParaRPr lang="en-US" alt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EC4CEC9-0A0A-416F-A0A4-44542F8B9D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A1393E3D-0D73-4EA4-B8ED-53203DE7DDD2}" type="slidenum">
              <a:rPr lang="en-US" altLang="en-US">
                <a:solidFill>
                  <a:srgbClr val="898989"/>
                </a:solidFill>
              </a:rPr>
              <a:pPr eaLnBrk="1" hangingPunct="1"/>
              <a:t>19</a:t>
            </a:fld>
            <a:endParaRPr lang="en-US" altLang="en-US">
              <a:solidFill>
                <a:srgbClr val="898989"/>
              </a:solidFill>
            </a:endParaRPr>
          </a:p>
        </p:txBody>
      </p:sp>
      <p:pic>
        <p:nvPicPr>
          <p:cNvPr id="20485" name="Content Placeholder 3">
            <a:extLst>
              <a:ext uri="{FF2B5EF4-FFF2-40B4-BE49-F238E27FC236}">
                <a16:creationId xmlns:a16="http://schemas.microsoft.com/office/drawing/2014/main" id="{40C9C813-1D3C-46B5-BDCF-094E54B4577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79675" y="2135188"/>
            <a:ext cx="5918200" cy="4351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>
            <a:extLst>
              <a:ext uri="{FF2B5EF4-FFF2-40B4-BE49-F238E27FC236}">
                <a16:creationId xmlns:a16="http://schemas.microsoft.com/office/drawing/2014/main" id="{914D0AE0-5D39-4CBB-A0A6-C8595E42E4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11125"/>
            <a:ext cx="10515600" cy="1219200"/>
          </a:xfrm>
        </p:spPr>
        <p:txBody>
          <a:bodyPr/>
          <a:lstStyle/>
          <a:p>
            <a:r>
              <a:rPr lang="en-US" altLang="en-US" b="1"/>
              <a:t>What is Target ?</a:t>
            </a:r>
            <a:endParaRPr lang="en-US" alt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1D60D4D-C656-483C-BBAC-C0097CD992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9088" y="1825625"/>
            <a:ext cx="11034712" cy="4351338"/>
          </a:xfrm>
        </p:spPr>
        <p:txBody>
          <a:bodyPr/>
          <a:lstStyle/>
          <a:p>
            <a:pPr marL="0" indent="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n-US" dirty="0"/>
              <a:t>It is a cellular or molecular structure involved in pathology, which are responsible for disease</a:t>
            </a:r>
          </a:p>
          <a:p>
            <a:pPr marL="0" indent="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n-US" dirty="0"/>
              <a:t>They may be :</a:t>
            </a:r>
          </a:p>
          <a:p>
            <a:pPr marL="0" indent="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n-US" dirty="0"/>
              <a:t>	1. Enzyme </a:t>
            </a:r>
          </a:p>
          <a:p>
            <a:pPr marL="0" indent="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n-US" dirty="0"/>
              <a:t>	2. Receptor</a:t>
            </a:r>
          </a:p>
          <a:p>
            <a:pPr marL="0" indent="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n-US" dirty="0"/>
              <a:t>	3. Ion Channel</a:t>
            </a:r>
          </a:p>
          <a:p>
            <a:pPr marL="0" indent="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n-US" dirty="0"/>
              <a:t>	4. Hormone</a:t>
            </a:r>
          </a:p>
          <a:p>
            <a:pPr marL="0" indent="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n-US" dirty="0"/>
              <a:t>	5. Nucleic Acid</a:t>
            </a:r>
          </a:p>
          <a:p>
            <a:pPr marL="0" indent="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en-US" dirty="0"/>
          </a:p>
          <a:p>
            <a:pPr eaLnBrk="1" fontAlgn="auto" hangingPunct="1">
              <a:spcAft>
                <a:spcPts val="0"/>
              </a:spcAft>
              <a:defRPr/>
            </a:pPr>
            <a:endParaRPr lang="en-US" dirty="0"/>
          </a:p>
          <a:p>
            <a:pPr>
              <a:buFont typeface="Arial" charset="0"/>
              <a:buChar char="•"/>
              <a:defRPr/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5593496-45AA-417E-8020-A99B05F74D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B50E1AEB-CCA9-4C45-808E-EDA83F48EFEC}" type="slidenum">
              <a:rPr lang="en-US" altLang="en-US">
                <a:solidFill>
                  <a:srgbClr val="898989"/>
                </a:solidFill>
              </a:rPr>
              <a:pPr eaLnBrk="1" hangingPunct="1"/>
              <a:t>2</a:t>
            </a:fld>
            <a:endParaRPr lang="en-US" altLang="en-US">
              <a:solidFill>
                <a:srgbClr val="898989"/>
              </a:solidFill>
            </a:endParaRPr>
          </a:p>
        </p:txBody>
      </p:sp>
      <p:pic>
        <p:nvPicPr>
          <p:cNvPr id="3077" name="Picture 4">
            <a:extLst>
              <a:ext uri="{FF2B5EF4-FFF2-40B4-BE49-F238E27FC236}">
                <a16:creationId xmlns:a16="http://schemas.microsoft.com/office/drawing/2014/main" id="{8EA52CFF-7709-46E3-8B90-26FB0E01BBE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30" t="2010" r="1317" b="10136"/>
          <a:stretch>
            <a:fillRect/>
          </a:stretch>
        </p:blipFill>
        <p:spPr bwMode="auto">
          <a:xfrm>
            <a:off x="5557838" y="2963863"/>
            <a:ext cx="5824537" cy="3573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>
            <a:extLst>
              <a:ext uri="{FF2B5EF4-FFF2-40B4-BE49-F238E27FC236}">
                <a16:creationId xmlns:a16="http://schemas.microsoft.com/office/drawing/2014/main" id="{2A572B40-F186-4755-A424-91B3AD2520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b="1"/>
              <a:t>Drug</a:t>
            </a:r>
            <a:r>
              <a:rPr lang="en-US" altLang="en-US"/>
              <a:t> </a:t>
            </a:r>
            <a:r>
              <a:rPr lang="en-US" altLang="en-US" b="1"/>
              <a:t>Discovery</a:t>
            </a:r>
            <a:endParaRPr lang="en-US" alt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BBE3AD5-61EA-46FC-842C-4D3196A2F3F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38288"/>
            <a:ext cx="10515600" cy="50419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b="1" dirty="0"/>
              <a:t>Advances in molecular biology-newer targets for drugs</a:t>
            </a:r>
          </a:p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n-US" dirty="0"/>
              <a:t>New drug research starts with an understanding of how the body functions, both normally and abnormally, at its most basic levels.</a:t>
            </a:r>
          </a:p>
          <a:p>
            <a:pPr fontAlgn="auto"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en-US" dirty="0">
                <a:solidFill>
                  <a:schemeClr val="accent1"/>
                </a:solidFill>
              </a:rPr>
              <a:t>Identification</a:t>
            </a:r>
            <a:r>
              <a:rPr lang="en-US" dirty="0"/>
              <a:t> of physiologically relevant molecular </a:t>
            </a:r>
            <a:r>
              <a:rPr lang="en-US" dirty="0">
                <a:solidFill>
                  <a:schemeClr val="accent1"/>
                </a:solidFill>
              </a:rPr>
              <a:t>targets</a:t>
            </a:r>
          </a:p>
          <a:p>
            <a:pPr fontAlgn="auto"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en-US" dirty="0"/>
              <a:t>Determination and implementation of appropriate </a:t>
            </a:r>
            <a:r>
              <a:rPr lang="en-US" dirty="0">
                <a:solidFill>
                  <a:schemeClr val="accent1"/>
                </a:solidFill>
              </a:rPr>
              <a:t>screening assays</a:t>
            </a:r>
          </a:p>
          <a:p>
            <a:pPr fontAlgn="auto"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en-US" dirty="0">
                <a:solidFill>
                  <a:schemeClr val="accent1"/>
                </a:solidFill>
              </a:rPr>
              <a:t>Development of drugs </a:t>
            </a:r>
            <a:r>
              <a:rPr lang="en-US" dirty="0"/>
              <a:t>with new pharmacological mode of action e.g. HMG CoA reductase inhibitors - new drug target for reducing cholesterol levels</a:t>
            </a:r>
          </a:p>
          <a:p>
            <a:pPr fontAlgn="auto">
              <a:spcAft>
                <a:spcPts val="0"/>
              </a:spcAft>
              <a:defRPr/>
            </a:pPr>
            <a:endParaRPr lang="en-US" dirty="0"/>
          </a:p>
          <a:p>
            <a:pPr>
              <a:buFont typeface="Arial" charset="0"/>
              <a:buChar char="•"/>
              <a:defRPr/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2DFD9A2-322C-4A21-938A-64DA45E3D6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AC6AE5D5-4E1F-4C2C-9C45-4F4A5F645775}" type="slidenum">
              <a:rPr lang="en-US" altLang="en-US">
                <a:solidFill>
                  <a:srgbClr val="898989"/>
                </a:solidFill>
              </a:rPr>
              <a:pPr eaLnBrk="1" hangingPunct="1"/>
              <a:t>20</a:t>
            </a:fld>
            <a:endParaRPr lang="en-US" altLang="en-US">
              <a:solidFill>
                <a:srgbClr val="898989"/>
              </a:solidFill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>
            <a:extLst>
              <a:ext uri="{FF2B5EF4-FFF2-40B4-BE49-F238E27FC236}">
                <a16:creationId xmlns:a16="http://schemas.microsoft.com/office/drawing/2014/main" id="{9FDF997C-9A09-4ADA-844D-3D2F11585A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b="1"/>
              <a:t>Strategies of Drug Targeting</a:t>
            </a:r>
            <a:br>
              <a:rPr lang="en-US" altLang="en-US"/>
            </a:br>
            <a:endParaRPr lang="en-US" altLang="en-US"/>
          </a:p>
        </p:txBody>
      </p:sp>
      <p:sp>
        <p:nvSpPr>
          <p:cNvPr id="22531" name="Content Placeholder 2">
            <a:extLst>
              <a:ext uri="{FF2B5EF4-FFF2-40B4-BE49-F238E27FC236}">
                <a16:creationId xmlns:a16="http://schemas.microsoft.com/office/drawing/2014/main" id="{EFC9A9AF-2E74-4CD0-AC67-65E31C28FC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50963"/>
            <a:ext cx="10515600" cy="4826000"/>
          </a:xfrm>
        </p:spPr>
        <p:txBody>
          <a:bodyPr/>
          <a:lstStyle/>
          <a:p>
            <a:pPr marL="514350" indent="-514350" eaLnBrk="1" hangingPunct="1">
              <a:buFont typeface="Calibri Light" panose="020F0302020204030204" pitchFamily="34" charset="0"/>
              <a:buAutoNum type="arabicPeriod"/>
            </a:pPr>
            <a:r>
              <a:rPr lang="en-US" altLang="en-US" b="1"/>
              <a:t>Passive Targeting</a:t>
            </a:r>
            <a:endParaRPr lang="en-US" altLang="en-US"/>
          </a:p>
          <a:p>
            <a:pPr marL="514350" indent="-514350" eaLnBrk="1" hangingPunct="1">
              <a:buFont typeface="Calibri Light" panose="020F0302020204030204" pitchFamily="34" charset="0"/>
              <a:buAutoNum type="arabicPeriod"/>
            </a:pPr>
            <a:r>
              <a:rPr lang="en-US" altLang="en-US" b="1"/>
              <a:t>Active Targeting</a:t>
            </a:r>
            <a:endParaRPr lang="en-US" altLang="en-US"/>
          </a:p>
          <a:p>
            <a:pPr marL="514350" indent="-514350" eaLnBrk="1" hangingPunct="1">
              <a:buFont typeface="Calibri Light" panose="020F0302020204030204" pitchFamily="34" charset="0"/>
              <a:buAutoNum type="arabicPeriod"/>
            </a:pPr>
            <a:r>
              <a:rPr lang="en-US" altLang="en-US" b="1"/>
              <a:t>Inverse Targeting</a:t>
            </a:r>
            <a:endParaRPr lang="en-US" altLang="en-US" sz="2400"/>
          </a:p>
          <a:p>
            <a:pPr marL="514350" indent="-514350" eaLnBrk="1" hangingPunct="1">
              <a:buFont typeface="Arial" panose="020B0604020202020204" pitchFamily="34" charset="0"/>
              <a:buAutoNum type="arabicPeriod" startAt="4"/>
            </a:pPr>
            <a:r>
              <a:rPr lang="en-US" altLang="en-US" b="1"/>
              <a:t>Ligand Mediated Targeting</a:t>
            </a:r>
          </a:p>
          <a:p>
            <a:pPr marL="514350" indent="-514350" eaLnBrk="1" hangingPunct="1">
              <a:buFont typeface="Arial" panose="020B0604020202020204" pitchFamily="34" charset="0"/>
              <a:buAutoNum type="arabicPeriod" startAt="4"/>
            </a:pPr>
            <a:r>
              <a:rPr lang="en-US" altLang="en-US" b="1"/>
              <a:t>Physical Targeting</a:t>
            </a:r>
            <a:endParaRPr lang="en-US" altLang="en-US"/>
          </a:p>
          <a:p>
            <a:pPr marL="514350" indent="-514350" eaLnBrk="1" hangingPunct="1">
              <a:buFont typeface="Arial" panose="020B0604020202020204" pitchFamily="34" charset="0"/>
              <a:buAutoNum type="arabicPeriod" startAt="4"/>
            </a:pPr>
            <a:r>
              <a:rPr lang="en-US" altLang="en-US" b="1"/>
              <a:t>Dual Targeting</a:t>
            </a:r>
            <a:endParaRPr lang="en-US" altLang="en-US"/>
          </a:p>
          <a:p>
            <a:pPr marL="514350" indent="-514350" eaLnBrk="1" hangingPunct="1">
              <a:buFont typeface="Arial" panose="020B0604020202020204" pitchFamily="34" charset="0"/>
              <a:buAutoNum type="arabicPeriod" startAt="4"/>
            </a:pPr>
            <a:r>
              <a:rPr lang="en-US" altLang="en-US" b="1"/>
              <a:t>Combination  Targeting</a:t>
            </a:r>
            <a:endParaRPr lang="en-US" alt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5EEE8AE-E9A8-45EF-BAB1-346274CE73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F123E2D0-5EFA-4683-9C31-B7B2ACDB1257}" type="slidenum">
              <a:rPr lang="en-US" altLang="en-US">
                <a:solidFill>
                  <a:srgbClr val="898989"/>
                </a:solidFill>
              </a:rPr>
              <a:pPr eaLnBrk="1" hangingPunct="1"/>
              <a:t>21</a:t>
            </a:fld>
            <a:endParaRPr lang="en-US" altLang="en-US">
              <a:solidFill>
                <a:srgbClr val="898989"/>
              </a:solidFill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le 1">
            <a:extLst>
              <a:ext uri="{FF2B5EF4-FFF2-40B4-BE49-F238E27FC236}">
                <a16:creationId xmlns:a16="http://schemas.microsoft.com/office/drawing/2014/main" id="{4A376062-F09E-4F72-9834-4E70420F4E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b="1"/>
              <a:t>Passive Targeting Approaches</a:t>
            </a:r>
            <a:br>
              <a:rPr lang="en-US" altLang="en-US" b="1"/>
            </a:br>
            <a:endParaRPr lang="en-US" altLang="en-US"/>
          </a:p>
        </p:txBody>
      </p:sp>
      <p:sp>
        <p:nvSpPr>
          <p:cNvPr id="23555" name="Content Placeholder 2">
            <a:extLst>
              <a:ext uri="{FF2B5EF4-FFF2-40B4-BE49-F238E27FC236}">
                <a16:creationId xmlns:a16="http://schemas.microsoft.com/office/drawing/2014/main" id="{78AB84A0-0D01-42B7-A04A-FE0BFF4F1C5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82775"/>
            <a:ext cx="10515600" cy="4294188"/>
          </a:xfrm>
        </p:spPr>
        <p:txBody>
          <a:bodyPr/>
          <a:lstStyle/>
          <a:p>
            <a:pPr eaLnBrk="1" hangingPunct="1"/>
            <a:r>
              <a:rPr lang="en-US" altLang="en-US" sz="3200"/>
              <a:t>It utilizes the natural course of biodistribution of the carrier</a:t>
            </a:r>
          </a:p>
          <a:p>
            <a:pPr eaLnBrk="1" hangingPunct="1"/>
            <a:r>
              <a:rPr lang="en-US" altLang="en-US" sz="3200"/>
              <a:t>Physicochemical factors – Size, Molecular weight</a:t>
            </a:r>
          </a:p>
          <a:p>
            <a:pPr eaLnBrk="1" hangingPunct="1"/>
            <a:r>
              <a:rPr lang="en-US" altLang="en-US" sz="3200"/>
              <a:t>Anatomical opportunities – Direct injection</a:t>
            </a:r>
          </a:p>
          <a:p>
            <a:pPr eaLnBrk="1" hangingPunct="1"/>
            <a:r>
              <a:rPr lang="en-US" altLang="en-US" sz="3200"/>
              <a:t>Chemical approaches – Prodrugs, Chemical delivery systems</a:t>
            </a:r>
          </a:p>
          <a:p>
            <a:pPr eaLnBrk="1" hangingPunct="1"/>
            <a:endParaRPr lang="en-US" altLang="en-US" sz="320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D49307C-C96D-4E24-A09B-50EDA61BF8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2645F0CA-6465-4960-A795-BB65A6376985}" type="slidenum">
              <a:rPr lang="en-US" altLang="en-US">
                <a:solidFill>
                  <a:srgbClr val="898989"/>
                </a:solidFill>
              </a:rPr>
              <a:pPr eaLnBrk="1" hangingPunct="1"/>
              <a:t>22</a:t>
            </a:fld>
            <a:endParaRPr lang="en-US" altLang="en-US">
              <a:solidFill>
                <a:srgbClr val="898989"/>
              </a:solidFill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tle 1">
            <a:extLst>
              <a:ext uri="{FF2B5EF4-FFF2-40B4-BE49-F238E27FC236}">
                <a16:creationId xmlns:a16="http://schemas.microsoft.com/office/drawing/2014/main" id="{97564118-36C8-40C3-BD40-7804D69539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b="1"/>
              <a:t>Active Targeting Approaches</a:t>
            </a:r>
            <a:br>
              <a:rPr lang="en-US" altLang="en-US" b="1"/>
            </a:br>
            <a:endParaRPr lang="en-US" altLang="en-US"/>
          </a:p>
        </p:txBody>
      </p:sp>
      <p:sp>
        <p:nvSpPr>
          <p:cNvPr id="28675" name="Content Placeholder 2">
            <a:extLst>
              <a:ext uri="{FF2B5EF4-FFF2-40B4-BE49-F238E27FC236}">
                <a16:creationId xmlns:a16="http://schemas.microsoft.com/office/drawing/2014/main" id="{D08ED026-FB60-409A-9BFB-1FA61E44E88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39850"/>
            <a:ext cx="10515600" cy="4837113"/>
          </a:xfrm>
        </p:spPr>
        <p:txBody>
          <a:bodyPr/>
          <a:lstStyle/>
          <a:p>
            <a:pPr eaLnBrk="1" hangingPunct="1">
              <a:buFont typeface="Arial" charset="0"/>
              <a:buChar char="•"/>
              <a:defRPr/>
            </a:pPr>
            <a:r>
              <a:rPr lang="en-US" sz="3000" dirty="0"/>
              <a:t>It involves the modification or functionalization of the drug Carrier so that the contents are delivered exclusively to the corresponding sites to which the carrier is architected</a:t>
            </a:r>
          </a:p>
          <a:p>
            <a:pPr marL="0" indent="0" eaLnBrk="1" hangingPunct="1">
              <a:buFont typeface="Arial" charset="0"/>
              <a:buNone/>
              <a:defRPr/>
            </a:pPr>
            <a:r>
              <a:rPr lang="en-US" sz="3000" dirty="0"/>
              <a:t>It can be affected at different levels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en-US" sz="3200" dirty="0"/>
              <a:t>First order targeting (organ compartmentalization)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en-US" sz="3200" dirty="0"/>
              <a:t>Second order targeting (cellular targeting)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en-US" sz="3200" dirty="0"/>
              <a:t>Third order targeting (intracellular targeting)</a:t>
            </a:r>
            <a:endParaRPr lang="en-US" sz="3000" dirty="0"/>
          </a:p>
          <a:p>
            <a:pPr marL="457200" lvl="1" indent="0" eaLnBrk="1" hangingPunct="1">
              <a:buFont typeface="Arial" charset="0"/>
              <a:buNone/>
              <a:defRPr/>
            </a:pPr>
            <a:endParaRPr lang="en-US" sz="3000" u="sng" dirty="0"/>
          </a:p>
          <a:p>
            <a:pPr marL="0" indent="0" eaLnBrk="1" hangingPunct="1">
              <a:buFont typeface="Arial" charset="0"/>
              <a:buNone/>
              <a:defRPr/>
            </a:pPr>
            <a:endParaRPr lang="en-US" sz="30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222A8F4-8BDD-4754-8E7E-BB5F11766D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4ACC6690-5A57-4B2C-8EF6-9A437FE7241B}" type="slidenum">
              <a:rPr lang="en-US" altLang="en-US">
                <a:solidFill>
                  <a:srgbClr val="898989"/>
                </a:solidFill>
              </a:rPr>
              <a:pPr eaLnBrk="1" hangingPunct="1"/>
              <a:t>23</a:t>
            </a:fld>
            <a:endParaRPr lang="en-US" altLang="en-US">
              <a:solidFill>
                <a:srgbClr val="898989"/>
              </a:solidFill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BFD76C-532C-4769-8FFD-192B6435F4C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928688"/>
            <a:ext cx="10515600" cy="5248275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3200" b="1" dirty="0"/>
              <a:t>Inverse Targeting: </a:t>
            </a:r>
            <a:r>
              <a:rPr lang="en-US" sz="3200" dirty="0"/>
              <a:t>It is a result of the </a:t>
            </a:r>
            <a:r>
              <a:rPr lang="en-US" sz="3200" dirty="0">
                <a:solidFill>
                  <a:schemeClr val="accent1"/>
                </a:solidFill>
              </a:rPr>
              <a:t>avoidance of passive uptake </a:t>
            </a:r>
            <a:r>
              <a:rPr lang="en-US" sz="3200" dirty="0"/>
              <a:t>of colloidal carriers</a:t>
            </a:r>
          </a:p>
          <a:p>
            <a:pPr eaLnBrk="1" fontAlgn="auto" hangingPunct="1">
              <a:spcAft>
                <a:spcPts val="0"/>
              </a:spcAft>
              <a:defRPr/>
            </a:pPr>
            <a:endParaRPr lang="en-US" sz="3200" b="1" dirty="0"/>
          </a:p>
          <a:p>
            <a:pPr eaLnBrk="1" fontAlgn="auto" hangingPunct="1">
              <a:spcAft>
                <a:spcPts val="0"/>
              </a:spcAft>
              <a:defRPr/>
            </a:pPr>
            <a:r>
              <a:rPr lang="en-US" sz="3200" b="1" dirty="0"/>
              <a:t>Ligand-mediated Targeting: </a:t>
            </a:r>
            <a:r>
              <a:rPr lang="en-US" sz="3200" dirty="0"/>
              <a:t>Ligands are </a:t>
            </a:r>
            <a:r>
              <a:rPr lang="en-US" sz="3200" dirty="0">
                <a:solidFill>
                  <a:schemeClr val="accent1"/>
                </a:solidFill>
              </a:rPr>
              <a:t>carrier surface group</a:t>
            </a:r>
            <a:r>
              <a:rPr lang="en-US" sz="3200" dirty="0"/>
              <a:t>, which can selectively direct the carrier to the pre-specified site(targets) </a:t>
            </a:r>
          </a:p>
          <a:p>
            <a:pPr marL="0" indent="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n-US" sz="3200" dirty="0"/>
              <a:t>	e.g. folate receptor</a:t>
            </a:r>
          </a:p>
          <a:p>
            <a:pPr eaLnBrk="1" fontAlgn="auto" hangingPunct="1">
              <a:spcAft>
                <a:spcPts val="0"/>
              </a:spcAft>
              <a:defRPr/>
            </a:pPr>
            <a:endParaRPr lang="en-US" sz="3200" b="1" dirty="0"/>
          </a:p>
          <a:p>
            <a:pPr eaLnBrk="1" fontAlgn="auto" hangingPunct="1">
              <a:spcAft>
                <a:spcPts val="0"/>
              </a:spcAft>
              <a:defRPr/>
            </a:pPr>
            <a:r>
              <a:rPr lang="en-US" sz="3200" b="1" dirty="0"/>
              <a:t>Physical Targeting: </a:t>
            </a:r>
            <a:r>
              <a:rPr lang="en-US" sz="3200" dirty="0"/>
              <a:t>Characteristics of environment changes like </a:t>
            </a:r>
            <a:r>
              <a:rPr lang="en-US" sz="3200" dirty="0">
                <a:solidFill>
                  <a:schemeClr val="accent1"/>
                </a:solidFill>
              </a:rPr>
              <a:t>pH</a:t>
            </a:r>
            <a:r>
              <a:rPr lang="en-US" sz="3200" dirty="0"/>
              <a:t>, </a:t>
            </a:r>
            <a:r>
              <a:rPr lang="en-US" sz="3200" dirty="0">
                <a:solidFill>
                  <a:schemeClr val="accent1"/>
                </a:solidFill>
              </a:rPr>
              <a:t>temperature</a:t>
            </a:r>
            <a:r>
              <a:rPr lang="en-US" sz="3200" dirty="0"/>
              <a:t>, </a:t>
            </a:r>
            <a:r>
              <a:rPr lang="en-US" sz="3200" dirty="0">
                <a:solidFill>
                  <a:schemeClr val="accent1"/>
                </a:solidFill>
              </a:rPr>
              <a:t>light intensity</a:t>
            </a:r>
            <a:r>
              <a:rPr lang="en-US" sz="3200" dirty="0"/>
              <a:t>, </a:t>
            </a:r>
            <a:r>
              <a:rPr lang="en-US" sz="3200" dirty="0">
                <a:solidFill>
                  <a:schemeClr val="accent1"/>
                </a:solidFill>
              </a:rPr>
              <a:t>electric field</a:t>
            </a:r>
            <a:r>
              <a:rPr lang="en-US" sz="3200" dirty="0"/>
              <a:t>, and </a:t>
            </a:r>
            <a:r>
              <a:rPr lang="en-US" sz="3200" dirty="0">
                <a:solidFill>
                  <a:schemeClr val="accent1"/>
                </a:solidFill>
              </a:rPr>
              <a:t>ionic strength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54C1568-8130-4ACD-ACB6-4229BBFD94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A13BB959-7262-4805-9F08-3C0166DA85B0}" type="slidenum">
              <a:rPr lang="en-US" altLang="en-US">
                <a:solidFill>
                  <a:srgbClr val="898989"/>
                </a:solidFill>
              </a:rPr>
              <a:pPr eaLnBrk="1" hangingPunct="1"/>
              <a:t>24</a:t>
            </a:fld>
            <a:endParaRPr lang="en-US" altLang="en-US">
              <a:solidFill>
                <a:srgbClr val="898989"/>
              </a:solidFill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Content Placeholder 2">
            <a:extLst>
              <a:ext uri="{FF2B5EF4-FFF2-40B4-BE49-F238E27FC236}">
                <a16:creationId xmlns:a16="http://schemas.microsoft.com/office/drawing/2014/main" id="{8A4C31FD-3E42-46F7-A99B-BA63BBBABA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sz="3200" b="1"/>
              <a:t>Dual Targeting: </a:t>
            </a:r>
            <a:r>
              <a:rPr lang="en-US" altLang="en-US" sz="3200"/>
              <a:t>In this targeting approach, carrier molecule, </a:t>
            </a:r>
            <a:r>
              <a:rPr lang="en-US" altLang="en-US" sz="3200">
                <a:solidFill>
                  <a:schemeClr val="accent1"/>
                </a:solidFill>
              </a:rPr>
              <a:t>itself</a:t>
            </a:r>
            <a:r>
              <a:rPr lang="en-US" altLang="en-US" sz="3200"/>
              <a:t> have their </a:t>
            </a:r>
            <a:r>
              <a:rPr lang="en-US" altLang="en-US" sz="3200">
                <a:solidFill>
                  <a:schemeClr val="accent1"/>
                </a:solidFill>
              </a:rPr>
              <a:t>own therapeutic </a:t>
            </a:r>
            <a:r>
              <a:rPr lang="en-US" altLang="en-US" sz="3200"/>
              <a:t>activity and thus </a:t>
            </a:r>
            <a:r>
              <a:rPr lang="en-US" altLang="en-US" sz="3200">
                <a:solidFill>
                  <a:schemeClr val="accent1"/>
                </a:solidFill>
              </a:rPr>
              <a:t>increase</a:t>
            </a:r>
            <a:r>
              <a:rPr lang="en-US" altLang="en-US" sz="3200"/>
              <a:t> the therapeutic effect of </a:t>
            </a:r>
            <a:r>
              <a:rPr lang="en-US" altLang="en-US" sz="3200">
                <a:solidFill>
                  <a:schemeClr val="accent1"/>
                </a:solidFill>
              </a:rPr>
              <a:t>drug</a:t>
            </a:r>
          </a:p>
          <a:p>
            <a:pPr eaLnBrk="1" hangingPunct="1"/>
            <a:endParaRPr lang="en-US" altLang="en-US" sz="3200" b="1"/>
          </a:p>
          <a:p>
            <a:pPr eaLnBrk="1" hangingPunct="1"/>
            <a:r>
              <a:rPr lang="en-US" altLang="en-US" sz="3200" b="1"/>
              <a:t>Combination Targeting: </a:t>
            </a:r>
            <a:r>
              <a:rPr lang="en-US" altLang="en-US" sz="3200"/>
              <a:t>These targeting systems are equipped with </a:t>
            </a:r>
            <a:r>
              <a:rPr lang="en-US" altLang="en-US" sz="3200">
                <a:solidFill>
                  <a:schemeClr val="accent1"/>
                </a:solidFill>
              </a:rPr>
              <a:t>carriers</a:t>
            </a:r>
            <a:r>
              <a:rPr lang="en-US" altLang="en-US" sz="3200"/>
              <a:t>, </a:t>
            </a:r>
            <a:r>
              <a:rPr lang="en-US" altLang="en-US" sz="3200">
                <a:solidFill>
                  <a:schemeClr val="accent1"/>
                </a:solidFill>
              </a:rPr>
              <a:t>polymers</a:t>
            </a:r>
            <a:r>
              <a:rPr lang="en-US" altLang="en-US" sz="3200"/>
              <a:t> and </a:t>
            </a:r>
            <a:r>
              <a:rPr lang="en-US" altLang="en-US" sz="3200">
                <a:solidFill>
                  <a:schemeClr val="accent1"/>
                </a:solidFill>
              </a:rPr>
              <a:t>homing devices </a:t>
            </a:r>
            <a:r>
              <a:rPr lang="en-US" altLang="en-US" sz="3200"/>
              <a:t>of molecular specificity that could provide a direct approach to target site</a:t>
            </a:r>
          </a:p>
          <a:p>
            <a:pPr eaLnBrk="1" hangingPunct="1"/>
            <a:endParaRPr lang="en-US" altLang="en-US" sz="3200"/>
          </a:p>
          <a:p>
            <a:pPr eaLnBrk="1" hangingPunct="1"/>
            <a:endParaRPr lang="en-US" altLang="en-US" sz="320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B905589-393C-4923-A44F-6464BFD3D7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54C6FF82-993F-45AA-BB71-EBC1BA35C8EC}" type="slidenum">
              <a:rPr lang="en-US" altLang="en-US">
                <a:solidFill>
                  <a:srgbClr val="898989"/>
                </a:solidFill>
              </a:rPr>
              <a:pPr eaLnBrk="1" hangingPunct="1"/>
              <a:t>25</a:t>
            </a:fld>
            <a:endParaRPr lang="en-US" altLang="en-US">
              <a:solidFill>
                <a:srgbClr val="898989"/>
              </a:solidFill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itle 1">
            <a:extLst>
              <a:ext uri="{FF2B5EF4-FFF2-40B4-BE49-F238E27FC236}">
                <a16:creationId xmlns:a16="http://schemas.microsoft.com/office/drawing/2014/main" id="{599032FF-08F4-4829-91A0-0490F541A0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b="1"/>
              <a:t>References</a:t>
            </a:r>
            <a:r>
              <a:rPr lang="en-US" altLang="en-US"/>
              <a:t> </a:t>
            </a:r>
          </a:p>
        </p:txBody>
      </p:sp>
      <p:sp>
        <p:nvSpPr>
          <p:cNvPr id="27651" name="Content Placeholder 2">
            <a:extLst>
              <a:ext uri="{FF2B5EF4-FFF2-40B4-BE49-F238E27FC236}">
                <a16:creationId xmlns:a16="http://schemas.microsoft.com/office/drawing/2014/main" id="{E6B10543-FE52-456F-B622-43CB2ED126D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Target identification in drug discovery by S.M. Shayez Karim</a:t>
            </a:r>
          </a:p>
          <a:p>
            <a:pPr eaLnBrk="1" hangingPunct="1"/>
            <a:r>
              <a:rPr lang="en-US" altLang="en-US"/>
              <a:t>ROLE OF TARGET IDENTIFICATION AND TARGET VALIDATION IN DRUG DISCOVERY by Pallavi Duggal</a:t>
            </a:r>
          </a:p>
          <a:p>
            <a:pPr eaLnBrk="1" hangingPunct="1"/>
            <a:r>
              <a:rPr lang="en-US" altLang="en-US"/>
              <a:t>Tools for target identification and validation By sreeremya.s</a:t>
            </a:r>
          </a:p>
          <a:p>
            <a:pPr eaLnBrk="1" hangingPunct="1"/>
            <a:r>
              <a:rPr lang="en-US" altLang="en-US"/>
              <a:t>Drug targeting by Anvita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BE24FB4-7087-4BBF-A653-1A660CDA9E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39B535BA-870B-4611-A9A2-FD63D7237924}" type="slidenum">
              <a:rPr lang="en-US" altLang="en-US">
                <a:solidFill>
                  <a:srgbClr val="898989"/>
                </a:solidFill>
              </a:rPr>
              <a:pPr eaLnBrk="1" hangingPunct="1"/>
              <a:t>26</a:t>
            </a:fld>
            <a:endParaRPr lang="en-US" altLang="en-US">
              <a:solidFill>
                <a:srgbClr val="898989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>
            <a:extLst>
              <a:ext uri="{FF2B5EF4-FFF2-40B4-BE49-F238E27FC236}">
                <a16:creationId xmlns:a16="http://schemas.microsoft.com/office/drawing/2014/main" id="{79DA0E86-612C-4B9A-92C7-C7B7AA87F1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b="1"/>
              <a:t>Target</a:t>
            </a:r>
            <a:r>
              <a:rPr lang="en-US" altLang="en-US"/>
              <a:t> </a:t>
            </a:r>
            <a:r>
              <a:rPr lang="en-US" altLang="en-US" b="1"/>
              <a:t>identification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76A513B-2B5D-455E-B665-3D4D1A0AB72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55750"/>
            <a:ext cx="10515600" cy="4621213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3200" dirty="0"/>
              <a:t>This is the process of identifying the direct molecular target </a:t>
            </a:r>
          </a:p>
          <a:p>
            <a:pPr marL="0" indent="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n-US" sz="3200" dirty="0"/>
              <a:t>   Example of target: </a:t>
            </a:r>
          </a:p>
          <a:p>
            <a:pPr marL="0" indent="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n-US" sz="3200" dirty="0"/>
              <a:t>			protein or nucleic acid </a:t>
            </a:r>
          </a:p>
          <a:p>
            <a:pPr eaLnBrk="1" fontAlgn="auto" hangingPunct="1">
              <a:spcAft>
                <a:spcPts val="0"/>
              </a:spcAft>
              <a:defRPr/>
            </a:pPr>
            <a:endParaRPr lang="en-US" sz="3200" dirty="0"/>
          </a:p>
          <a:p>
            <a:pPr eaLnBrk="1" fontAlgn="auto" hangingPunct="1">
              <a:spcAft>
                <a:spcPts val="0"/>
              </a:spcAft>
              <a:defRPr/>
            </a:pPr>
            <a:r>
              <a:rPr lang="en-US" sz="3200" dirty="0"/>
              <a:t>The drug discovery process starts with the identification of a molecular target</a:t>
            </a:r>
          </a:p>
        </p:txBody>
      </p:sp>
      <p:pic>
        <p:nvPicPr>
          <p:cNvPr id="4100" name="Content Placeholder 5">
            <a:extLst>
              <a:ext uri="{FF2B5EF4-FFF2-40B4-BE49-F238E27FC236}">
                <a16:creationId xmlns:a16="http://schemas.microsoft.com/office/drawing/2014/main" id="{94FF71CE-BEC4-49B1-B072-EC1DC289CBB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86038" y="4754563"/>
            <a:ext cx="7019925" cy="1357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B840D97-340E-4AE6-A7AA-4DFA8F4A19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952C3362-7AA4-40D7-8163-48CB1FB4BE21}" type="slidenum">
              <a:rPr lang="en-US" altLang="en-US">
                <a:solidFill>
                  <a:srgbClr val="898989"/>
                </a:solidFill>
              </a:rPr>
              <a:pPr eaLnBrk="1" hangingPunct="1"/>
              <a:t>3</a:t>
            </a:fld>
            <a:endParaRPr lang="en-US" altLang="en-US">
              <a:solidFill>
                <a:srgbClr val="898989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>
            <a:extLst>
              <a:ext uri="{FF2B5EF4-FFF2-40B4-BE49-F238E27FC236}">
                <a16:creationId xmlns:a16="http://schemas.microsoft.com/office/drawing/2014/main" id="{ADE3443D-7381-4412-9347-E93701335E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25413"/>
            <a:ext cx="10515600" cy="1079500"/>
          </a:xfrm>
        </p:spPr>
        <p:txBody>
          <a:bodyPr/>
          <a:lstStyle/>
          <a:p>
            <a:pPr eaLnBrk="1" hangingPunct="1"/>
            <a:r>
              <a:rPr lang="en-US" altLang="en-US"/>
              <a:t>Need of Target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D668261-5003-4DC1-8DCE-C1B3ABD3AF8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97013"/>
            <a:ext cx="10515600" cy="4679950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3200" b="1" i="1" dirty="0"/>
              <a:t>“Identifying the biological origin of a disease, and the potential targets for intervention, is the first step in the discovery of a medicine”</a:t>
            </a:r>
            <a:endParaRPr lang="en-US" sz="3200" dirty="0"/>
          </a:p>
          <a:p>
            <a:pPr marL="0" indent="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n-US" sz="3200" dirty="0"/>
              <a:t>		</a:t>
            </a:r>
          </a:p>
          <a:p>
            <a:pPr marL="0" indent="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n-US" sz="3200" dirty="0"/>
              <a:t>		Disease                Target                 Medicine</a:t>
            </a:r>
          </a:p>
          <a:p>
            <a:pPr eaLnBrk="1" fontAlgn="auto" hangingPunct="1">
              <a:spcAft>
                <a:spcPts val="0"/>
              </a:spcAft>
              <a:buFont typeface="Arial" charset="0"/>
              <a:buChar char="•"/>
              <a:defRPr/>
            </a:pPr>
            <a:r>
              <a:rPr lang="en-US" sz="3200" dirty="0"/>
              <a:t>In pharmacology, target identification is aimed at finding the efficacy target of a drug</a:t>
            </a:r>
          </a:p>
          <a:p>
            <a:pPr eaLnBrk="1" fontAlgn="auto" hangingPunct="1">
              <a:spcAft>
                <a:spcPts val="0"/>
              </a:spcAft>
              <a:defRPr/>
            </a:pPr>
            <a:endParaRPr lang="en-US" sz="3200" dirty="0"/>
          </a:p>
          <a:p>
            <a:pPr eaLnBrk="1" fontAlgn="auto" hangingPunct="1">
              <a:spcAft>
                <a:spcPts val="0"/>
              </a:spcAft>
              <a:defRPr/>
            </a:pPr>
            <a:r>
              <a:rPr lang="en-US" sz="3200" dirty="0"/>
              <a:t>There is need to find a </a:t>
            </a:r>
            <a:r>
              <a:rPr lang="en-US" sz="3200" b="1" dirty="0"/>
              <a:t>protein</a:t>
            </a:r>
            <a:r>
              <a:rPr lang="en-US" sz="3200" dirty="0"/>
              <a:t> or </a:t>
            </a:r>
            <a:r>
              <a:rPr lang="en-US" sz="3200" b="1" dirty="0"/>
              <a:t>gene</a:t>
            </a:r>
            <a:r>
              <a:rPr lang="en-US" sz="3200" dirty="0"/>
              <a:t> associated with a disease with which a potential drug interacts–  called targets</a:t>
            </a:r>
          </a:p>
          <a:p>
            <a:pPr marL="0" indent="0" eaLnBrk="1" fontAlgn="auto" hangingPunct="1">
              <a:spcAft>
                <a:spcPts val="0"/>
              </a:spcAft>
              <a:buFont typeface="Arial" charset="0"/>
              <a:buNone/>
              <a:defRPr/>
            </a:pPr>
            <a:endParaRPr lang="en-US" sz="3200" dirty="0"/>
          </a:p>
        </p:txBody>
      </p:sp>
      <p:sp>
        <p:nvSpPr>
          <p:cNvPr id="4" name="Right Arrow 3">
            <a:extLst>
              <a:ext uri="{FF2B5EF4-FFF2-40B4-BE49-F238E27FC236}">
                <a16:creationId xmlns:a16="http://schemas.microsoft.com/office/drawing/2014/main" id="{5E93AFF5-7159-4070-BCD1-8EFA3F5F7DFE}"/>
              </a:ext>
            </a:extLst>
          </p:cNvPr>
          <p:cNvSpPr/>
          <p:nvPr/>
        </p:nvSpPr>
        <p:spPr>
          <a:xfrm>
            <a:off x="4198938" y="3557588"/>
            <a:ext cx="977900" cy="48418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5" name="Left Arrow 4">
            <a:extLst>
              <a:ext uri="{FF2B5EF4-FFF2-40B4-BE49-F238E27FC236}">
                <a16:creationId xmlns:a16="http://schemas.microsoft.com/office/drawing/2014/main" id="{4310A06D-A9A9-47A4-B0C9-21591DDC1ED5}"/>
              </a:ext>
            </a:extLst>
          </p:cNvPr>
          <p:cNvSpPr/>
          <p:nvPr/>
        </p:nvSpPr>
        <p:spPr>
          <a:xfrm flipV="1">
            <a:off x="6750050" y="3556000"/>
            <a:ext cx="1009650" cy="485775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C1E4DE3-ADC1-4890-B97B-C769B1E088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D9A0AC7A-F896-4A01-89AA-937228D18210}" type="slidenum">
              <a:rPr lang="en-US" altLang="en-US">
                <a:solidFill>
                  <a:srgbClr val="898989"/>
                </a:solidFill>
              </a:rPr>
              <a:pPr eaLnBrk="1" hangingPunct="1"/>
              <a:t>4</a:t>
            </a:fld>
            <a:endParaRPr lang="en-US" altLang="en-US">
              <a:solidFill>
                <a:srgbClr val="898989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>
            <a:extLst>
              <a:ext uri="{FF2B5EF4-FFF2-40B4-BE49-F238E27FC236}">
                <a16:creationId xmlns:a16="http://schemas.microsoft.com/office/drawing/2014/main" id="{8E88FA86-2165-4A09-84BF-1824FFB6A7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b="1"/>
              <a:t>Characteristics of Target</a:t>
            </a:r>
            <a:br>
              <a:rPr lang="en-US" altLang="en-US" b="1"/>
            </a:br>
            <a:endParaRPr lang="en-US" alt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7EB9197-98AC-4ECE-84A7-5BDD912179B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12863"/>
            <a:ext cx="10515600" cy="5073650"/>
          </a:xfrm>
        </p:spPr>
        <p:txBody>
          <a:bodyPr rtlCol="0">
            <a:noAutofit/>
          </a:bodyPr>
          <a:lstStyle/>
          <a:p>
            <a:pPr marL="514350" indent="-5143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sz="3000" dirty="0"/>
              <a:t>Target should be a </a:t>
            </a:r>
            <a:r>
              <a:rPr lang="en-US" sz="3000" dirty="0">
                <a:solidFill>
                  <a:schemeClr val="accent1"/>
                </a:solidFill>
              </a:rPr>
              <a:t>biomolecule &amp; Protein</a:t>
            </a:r>
            <a:r>
              <a:rPr lang="en-US" sz="3000" dirty="0"/>
              <a:t> in nature</a:t>
            </a:r>
          </a:p>
          <a:p>
            <a:pPr marL="514350" indent="-5143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sz="3000" dirty="0"/>
              <a:t>Have </a:t>
            </a:r>
            <a:r>
              <a:rPr lang="en-US" sz="3000" dirty="0">
                <a:solidFill>
                  <a:schemeClr val="accent1"/>
                </a:solidFill>
              </a:rPr>
              <a:t>special sites </a:t>
            </a:r>
            <a:r>
              <a:rPr lang="en-US" sz="3000" dirty="0"/>
              <a:t>that match other molecules </a:t>
            </a:r>
          </a:p>
          <a:p>
            <a:pPr marL="514350" indent="-5143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sz="3000" dirty="0">
                <a:solidFill>
                  <a:schemeClr val="accent1"/>
                </a:solidFill>
              </a:rPr>
              <a:t>Endogenous </a:t>
            </a:r>
            <a:endParaRPr lang="en-US" sz="3000" dirty="0"/>
          </a:p>
          <a:p>
            <a:pPr marL="514350" indent="-5143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sz="3000" dirty="0"/>
              <a:t> Their </a:t>
            </a:r>
            <a:r>
              <a:rPr lang="en-US" sz="3000" dirty="0">
                <a:solidFill>
                  <a:schemeClr val="accent1"/>
                </a:solidFill>
              </a:rPr>
              <a:t>structure might change </a:t>
            </a:r>
            <a:r>
              <a:rPr lang="en-US" sz="3000" dirty="0"/>
              <a:t>when drug binds to it                            	and changes are </a:t>
            </a:r>
            <a:r>
              <a:rPr lang="en-US" sz="3000" dirty="0">
                <a:solidFill>
                  <a:schemeClr val="accent1"/>
                </a:solidFill>
              </a:rPr>
              <a:t>reversible</a:t>
            </a:r>
            <a:r>
              <a:rPr lang="en-US" sz="3000" dirty="0"/>
              <a:t> </a:t>
            </a:r>
          </a:p>
          <a:p>
            <a:pPr marL="514350" indent="-5143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sz="3000" dirty="0"/>
              <a:t>Change in structure induce </a:t>
            </a:r>
            <a:r>
              <a:rPr lang="en-US" sz="3000" dirty="0">
                <a:solidFill>
                  <a:schemeClr val="accent1"/>
                </a:solidFill>
              </a:rPr>
              <a:t>physiological responses </a:t>
            </a:r>
            <a:endParaRPr lang="en-US" sz="3000" dirty="0"/>
          </a:p>
          <a:p>
            <a:pPr marL="514350" indent="-5143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sz="3000" dirty="0"/>
              <a:t>Physiological responses triggered </a:t>
            </a:r>
            <a:r>
              <a:rPr lang="en-US" sz="3000" dirty="0">
                <a:solidFill>
                  <a:schemeClr val="accent1"/>
                </a:solidFill>
              </a:rPr>
              <a:t>therapeutic effect </a:t>
            </a:r>
            <a:r>
              <a:rPr lang="en-US" sz="3000" dirty="0"/>
              <a:t>on pathological conditions</a:t>
            </a:r>
          </a:p>
          <a:p>
            <a:pPr marL="514350" indent="-5143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sz="3000" dirty="0">
                <a:solidFill>
                  <a:schemeClr val="accent1"/>
                </a:solidFill>
              </a:rPr>
              <a:t>Expression, activity and structure </a:t>
            </a:r>
            <a:r>
              <a:rPr lang="en-US" sz="3000" dirty="0"/>
              <a:t>of target change in pathological process</a:t>
            </a:r>
          </a:p>
          <a:p>
            <a:pPr marL="0" indent="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en-US" sz="30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6229227-0791-445F-8B43-BB90123F30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E090F0A3-330B-468E-A911-068085863A37}" type="slidenum">
              <a:rPr lang="en-US" altLang="en-US">
                <a:solidFill>
                  <a:srgbClr val="898989"/>
                </a:solidFill>
              </a:rPr>
              <a:pPr eaLnBrk="1" hangingPunct="1"/>
              <a:t>5</a:t>
            </a:fld>
            <a:endParaRPr lang="en-US" altLang="en-US">
              <a:solidFill>
                <a:srgbClr val="898989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>
            <a:extLst>
              <a:ext uri="{FF2B5EF4-FFF2-40B4-BE49-F238E27FC236}">
                <a16:creationId xmlns:a16="http://schemas.microsoft.com/office/drawing/2014/main" id="{F006213D-957B-41C4-9B16-397949409F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6738" y="365125"/>
            <a:ext cx="10787062" cy="1325563"/>
          </a:xfrm>
        </p:spPr>
        <p:txBody>
          <a:bodyPr/>
          <a:lstStyle/>
          <a:p>
            <a:pPr eaLnBrk="1" hangingPunct="1"/>
            <a:r>
              <a:rPr lang="en-US" altLang="en-US" b="1"/>
              <a:t>Role of Target Identification in Drug Discovery:</a:t>
            </a:r>
            <a:br>
              <a:rPr lang="en-US" altLang="en-US"/>
            </a:br>
            <a:endParaRPr lang="en-US" altLang="en-US"/>
          </a:p>
        </p:txBody>
      </p:sp>
      <p:sp>
        <p:nvSpPr>
          <p:cNvPr id="7171" name="Content Placeholder 2">
            <a:extLst>
              <a:ext uri="{FF2B5EF4-FFF2-40B4-BE49-F238E27FC236}">
                <a16:creationId xmlns:a16="http://schemas.microsoft.com/office/drawing/2014/main" id="{46C0E028-55B7-49F5-8F82-C8EC9AAA401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70038"/>
            <a:ext cx="10515600" cy="4606925"/>
          </a:xfrm>
        </p:spPr>
        <p:txBody>
          <a:bodyPr/>
          <a:lstStyle/>
          <a:p>
            <a:pPr eaLnBrk="1" hangingPunct="1"/>
            <a:r>
              <a:rPr lang="en-US" altLang="en-US" sz="3200"/>
              <a:t>A good target needs to be </a:t>
            </a:r>
          </a:p>
          <a:p>
            <a:pPr lvl="1" eaLnBrk="1" hangingPunct="1"/>
            <a:r>
              <a:rPr lang="en-US" altLang="en-US" sz="2800"/>
              <a:t>Efficacious</a:t>
            </a:r>
          </a:p>
          <a:p>
            <a:pPr lvl="1"/>
            <a:r>
              <a:rPr lang="en-US" altLang="en-US" sz="2800"/>
              <a:t>Safe</a:t>
            </a:r>
          </a:p>
          <a:p>
            <a:pPr lvl="1"/>
            <a:r>
              <a:rPr lang="en-US" altLang="en-US" sz="2800"/>
              <a:t>Meet clinical needs </a:t>
            </a:r>
          </a:p>
          <a:p>
            <a:pPr lvl="1"/>
            <a:r>
              <a:rPr lang="en-US" altLang="en-US" sz="2800"/>
              <a:t>Meet commercial needs </a:t>
            </a:r>
          </a:p>
          <a:p>
            <a:pPr lvl="1"/>
            <a:r>
              <a:rPr lang="en-US" altLang="en-US" sz="2800"/>
              <a:t>Druggable:  accessible to putative drug molecule </a:t>
            </a:r>
          </a:p>
          <a:p>
            <a:r>
              <a:rPr lang="en-US" altLang="en-US"/>
              <a:t>Good target identification and validation </a:t>
            </a:r>
            <a:r>
              <a:rPr lang="en-US" altLang="en-US">
                <a:solidFill>
                  <a:schemeClr val="accent1"/>
                </a:solidFill>
              </a:rPr>
              <a:t>increased confidence in the relationship </a:t>
            </a:r>
            <a:r>
              <a:rPr lang="en-US" altLang="en-US"/>
              <a:t>between target and disease.</a:t>
            </a:r>
            <a:endParaRPr lang="en-US" altLang="en-US" sz="320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A1C421C-43F6-4FB2-A31D-1FE633BBD2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74195187-1FB2-409C-A68C-3EED2D145FF4}" type="slidenum">
              <a:rPr lang="en-US" altLang="en-US">
                <a:solidFill>
                  <a:srgbClr val="898989"/>
                </a:solidFill>
              </a:rPr>
              <a:pPr eaLnBrk="1" hangingPunct="1"/>
              <a:t>6</a:t>
            </a:fld>
            <a:endParaRPr lang="en-US" altLang="en-US">
              <a:solidFill>
                <a:srgbClr val="898989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>
            <a:extLst>
              <a:ext uri="{FF2B5EF4-FFF2-40B4-BE49-F238E27FC236}">
                <a16:creationId xmlns:a16="http://schemas.microsoft.com/office/drawing/2014/main" id="{898412F8-3DA5-4A5C-9880-7CC89880F4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52400"/>
            <a:ext cx="10515600" cy="873125"/>
          </a:xfrm>
        </p:spPr>
        <p:txBody>
          <a:bodyPr/>
          <a:lstStyle/>
          <a:p>
            <a:pPr eaLnBrk="1" hangingPunct="1"/>
            <a:r>
              <a:rPr lang="en-US" altLang="en-US" b="1"/>
              <a:t>Target Validation </a:t>
            </a:r>
            <a:br>
              <a:rPr lang="en-US" altLang="en-US" b="1"/>
            </a:br>
            <a:endParaRPr lang="en-US" alt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220C960-489E-4F7A-96FC-DB7F4673033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363" y="914400"/>
            <a:ext cx="11582400" cy="5665788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3200" dirty="0"/>
              <a:t>Target validation is the process by which the molecular target – for example protein or nucleic acid – of a small molecule is </a:t>
            </a:r>
            <a:r>
              <a:rPr lang="en-US" sz="3200" dirty="0">
                <a:solidFill>
                  <a:schemeClr val="accent1"/>
                </a:solidFill>
              </a:rPr>
              <a:t>verified</a:t>
            </a:r>
          </a:p>
          <a:p>
            <a:pPr marL="0" indent="0" eaLnBrk="1" fontAlgn="auto" hangingPunct="1">
              <a:spcAft>
                <a:spcPts val="0"/>
              </a:spcAft>
              <a:buFont typeface="Arial" charset="0"/>
              <a:buNone/>
              <a:defRPr/>
            </a:pPr>
            <a:endParaRPr lang="en-US" sz="3200" dirty="0">
              <a:solidFill>
                <a:schemeClr val="accent1"/>
              </a:solidFill>
            </a:endParaRP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en-US" sz="3200" dirty="0"/>
              <a:t>During target validation, its association with a specific disease and its ability to regulate biological processes is</a:t>
            </a:r>
            <a:r>
              <a:rPr lang="en-US" sz="3200" dirty="0">
                <a:solidFill>
                  <a:schemeClr val="accent1"/>
                </a:solidFill>
              </a:rPr>
              <a:t> tested </a:t>
            </a:r>
            <a:r>
              <a:rPr lang="en-US" sz="3200" dirty="0"/>
              <a:t>in the body</a:t>
            </a:r>
          </a:p>
          <a:p>
            <a:pPr eaLnBrk="1" fontAlgn="auto" hangingPunct="1">
              <a:spcAft>
                <a:spcPts val="0"/>
              </a:spcAft>
              <a:defRPr/>
            </a:pPr>
            <a:endParaRPr lang="en-US" sz="3200" dirty="0">
              <a:solidFill>
                <a:schemeClr val="accent1"/>
              </a:solidFill>
            </a:endParaRP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en-US" sz="3200" dirty="0"/>
              <a:t>The target validation </a:t>
            </a:r>
            <a:r>
              <a:rPr lang="en-US" sz="3200" dirty="0">
                <a:solidFill>
                  <a:schemeClr val="accent1"/>
                </a:solidFill>
              </a:rPr>
              <a:t>confirms</a:t>
            </a:r>
            <a:r>
              <a:rPr lang="en-US" sz="3200" dirty="0"/>
              <a:t> that interactions with the target produce the desired change in the behavior of diseased cells</a:t>
            </a:r>
          </a:p>
          <a:p>
            <a:pPr eaLnBrk="1" fontAlgn="auto" hangingPunct="1">
              <a:spcAft>
                <a:spcPts val="0"/>
              </a:spcAft>
              <a:defRPr/>
            </a:pPr>
            <a:endParaRPr lang="en-US" sz="3200" dirty="0">
              <a:solidFill>
                <a:schemeClr val="accent1"/>
              </a:solidFill>
            </a:endParaRPr>
          </a:p>
          <a:p>
            <a:pPr eaLnBrk="1" fontAlgn="auto" hangingPunct="1">
              <a:spcAft>
                <a:spcPts val="0"/>
              </a:spcAft>
              <a:defRPr/>
            </a:pPr>
            <a:endParaRPr lang="en-US" sz="3200" dirty="0">
              <a:solidFill>
                <a:schemeClr val="accent1"/>
              </a:solidFill>
            </a:endParaRPr>
          </a:p>
          <a:p>
            <a:pPr eaLnBrk="1" fontAlgn="auto" hangingPunct="1">
              <a:spcAft>
                <a:spcPts val="0"/>
              </a:spcAft>
              <a:defRPr/>
            </a:pPr>
            <a:endParaRPr lang="en-US" sz="3200" dirty="0"/>
          </a:p>
          <a:p>
            <a:pPr marL="0" indent="0" eaLnBrk="1" fontAlgn="auto" hangingPunct="1">
              <a:spcAft>
                <a:spcPts val="0"/>
              </a:spcAft>
              <a:buFont typeface="Arial" charset="0"/>
              <a:buNone/>
              <a:defRPr/>
            </a:pPr>
            <a:endParaRPr lang="en-US" sz="3200" dirty="0"/>
          </a:p>
          <a:p>
            <a:pPr marL="0" indent="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en-US" sz="3200" dirty="0"/>
          </a:p>
          <a:p>
            <a:pPr eaLnBrk="1" fontAlgn="auto" hangingPunct="1">
              <a:spcAft>
                <a:spcPts val="0"/>
              </a:spcAft>
              <a:defRPr/>
            </a:pPr>
            <a:endParaRPr lang="en-US" sz="32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84B7E78-3FC8-4099-857D-CC2784441C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23B7947B-D0EA-4911-B984-68AE9401999B}" type="slidenum">
              <a:rPr lang="en-US" altLang="en-US">
                <a:solidFill>
                  <a:srgbClr val="898989"/>
                </a:solidFill>
              </a:rPr>
              <a:pPr eaLnBrk="1" hangingPunct="1"/>
              <a:t>7</a:t>
            </a:fld>
            <a:endParaRPr lang="en-US" altLang="en-US">
              <a:solidFill>
                <a:srgbClr val="898989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>
            <a:extLst>
              <a:ext uri="{FF2B5EF4-FFF2-40B4-BE49-F238E27FC236}">
                <a16:creationId xmlns:a16="http://schemas.microsoft.com/office/drawing/2014/main" id="{D1EF0138-B071-4131-A9F2-313BCBBF22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07963"/>
            <a:ext cx="10515600" cy="984250"/>
          </a:xfrm>
        </p:spPr>
        <p:txBody>
          <a:bodyPr/>
          <a:lstStyle/>
          <a:p>
            <a:r>
              <a:rPr lang="en-US" altLang="en-US" b="1"/>
              <a:t>Target Identification Approaches </a:t>
            </a:r>
            <a:endParaRPr lang="en-US" altLang="en-US"/>
          </a:p>
        </p:txBody>
      </p:sp>
      <p:sp>
        <p:nvSpPr>
          <p:cNvPr id="9219" name="Content Placeholder 2">
            <a:extLst>
              <a:ext uri="{FF2B5EF4-FFF2-40B4-BE49-F238E27FC236}">
                <a16:creationId xmlns:a16="http://schemas.microsoft.com/office/drawing/2014/main" id="{973B031F-087C-4BF8-B4B6-A25E3F3672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65275"/>
            <a:ext cx="10515600" cy="4611688"/>
          </a:xfrm>
        </p:spPr>
        <p:txBody>
          <a:bodyPr/>
          <a:lstStyle/>
          <a:p>
            <a:r>
              <a:rPr lang="en-US" altLang="en-US"/>
              <a:t> Target identification can be approached by: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altLang="en-US"/>
              <a:t>	Direct biochemical methods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altLang="en-US"/>
              <a:t>	Genetic interactions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altLang="en-US"/>
              <a:t>	Computational inference </a:t>
            </a:r>
          </a:p>
          <a:p>
            <a:endParaRPr lang="en-US" altLang="en-US"/>
          </a:p>
          <a:p>
            <a:endParaRPr lang="en-US" alt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7D12E6F-1752-4C77-B7BA-DF087D3B5D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DA2B8E11-7164-424A-8F49-C1484D8B6291}" type="slidenum">
              <a:rPr lang="en-US" altLang="en-US">
                <a:solidFill>
                  <a:srgbClr val="898989"/>
                </a:solidFill>
              </a:rPr>
              <a:pPr eaLnBrk="1" hangingPunct="1"/>
              <a:t>8</a:t>
            </a:fld>
            <a:endParaRPr lang="en-US" altLang="en-US">
              <a:solidFill>
                <a:srgbClr val="898989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>
            <a:extLst>
              <a:ext uri="{FF2B5EF4-FFF2-40B4-BE49-F238E27FC236}">
                <a16:creationId xmlns:a16="http://schemas.microsoft.com/office/drawing/2014/main" id="{4EEF0DA0-E743-47D1-A99A-E6757FB8BB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79388"/>
            <a:ext cx="10515600" cy="1025525"/>
          </a:xfrm>
        </p:spPr>
        <p:txBody>
          <a:bodyPr/>
          <a:lstStyle/>
          <a:p>
            <a:pPr eaLnBrk="1" hangingPunct="1"/>
            <a:r>
              <a:rPr lang="en-US" altLang="en-US" b="1"/>
              <a:t>Approaches to Target Identification:</a:t>
            </a:r>
            <a:br>
              <a:rPr lang="en-US" altLang="en-US"/>
            </a:br>
            <a:endParaRPr lang="en-US" alt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36590ED-9A42-4800-80F6-8107C71AFAF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28763"/>
            <a:ext cx="10515600" cy="4648200"/>
          </a:xfrm>
        </p:spPr>
        <p:txBody>
          <a:bodyPr rtlCol="0">
            <a:noAutofit/>
          </a:bodyPr>
          <a:lstStyle/>
          <a:p>
            <a:pPr marL="514350" indent="-5143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sz="3200" b="1" dirty="0"/>
              <a:t>Direct biochemical methods -- </a:t>
            </a:r>
            <a:r>
              <a:rPr lang="en-US" sz="3200" dirty="0"/>
              <a:t> involve </a:t>
            </a:r>
            <a:r>
              <a:rPr lang="en-US" sz="3200" dirty="0">
                <a:solidFill>
                  <a:schemeClr val="accent1"/>
                </a:solidFill>
              </a:rPr>
              <a:t>labeling</a:t>
            </a:r>
            <a:r>
              <a:rPr lang="en-US" sz="3200" dirty="0"/>
              <a:t> the protein and direct </a:t>
            </a:r>
            <a:r>
              <a:rPr lang="en-US" sz="3200" dirty="0">
                <a:solidFill>
                  <a:schemeClr val="accent1"/>
                </a:solidFill>
              </a:rPr>
              <a:t>detection</a:t>
            </a:r>
            <a:r>
              <a:rPr lang="en-US" sz="3200" dirty="0"/>
              <a:t> of binding</a:t>
            </a:r>
            <a:endParaRPr lang="en-US" sz="3200" b="1" dirty="0"/>
          </a:p>
          <a:p>
            <a:pPr marL="514350" indent="-5143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sz="3200" b="1" dirty="0"/>
              <a:t>Genetic interaction methods -- </a:t>
            </a:r>
            <a:r>
              <a:rPr lang="en-US" sz="3200" dirty="0"/>
              <a:t> used to identify protein targets by modulating presumed targets in cells, thereby changing small-molecule sensitivity</a:t>
            </a:r>
          </a:p>
          <a:p>
            <a:pPr marL="514350" indent="-5143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sz="3200" b="1" dirty="0"/>
              <a:t>Computational inference methods -- </a:t>
            </a:r>
            <a:r>
              <a:rPr lang="en-US" sz="3200" dirty="0"/>
              <a:t>Target hypotheses, in contrast, can be generated by computational inference, using </a:t>
            </a:r>
            <a:r>
              <a:rPr lang="en-US" sz="3200" dirty="0">
                <a:solidFill>
                  <a:schemeClr val="accent1"/>
                </a:solidFill>
              </a:rPr>
              <a:t>pattern recognition </a:t>
            </a:r>
            <a:r>
              <a:rPr lang="en-US" sz="3200" dirty="0"/>
              <a:t>to compare small-molecule effects to those of known reference molecules </a:t>
            </a:r>
          </a:p>
          <a:p>
            <a:pPr eaLnBrk="1" fontAlgn="auto" hangingPunct="1">
              <a:spcAft>
                <a:spcPts val="0"/>
              </a:spcAft>
              <a:defRPr/>
            </a:pPr>
            <a:endParaRPr lang="en-US" sz="32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BBDDE0E-D765-4B39-B71B-9B5DFD1F95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101A4EBF-99D3-4536-ADD3-79DD1BB9D5C8}" type="slidenum">
              <a:rPr lang="en-US" altLang="en-US">
                <a:solidFill>
                  <a:srgbClr val="898989"/>
                </a:solidFill>
              </a:rPr>
              <a:pPr eaLnBrk="1" hangingPunct="1"/>
              <a:t>9</a:t>
            </a:fld>
            <a:endParaRPr lang="en-US" altLang="en-US">
              <a:solidFill>
                <a:srgbClr val="898989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2858</TotalTime>
  <Words>1145</Words>
  <Application>Microsoft Office PowerPoint</Application>
  <PresentationFormat>Widescreen</PresentationFormat>
  <Paragraphs>185</Paragraphs>
  <Slides>26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27" baseType="lpstr">
      <vt:lpstr>Office Theme</vt:lpstr>
      <vt:lpstr>Molecular Approaches to Target Identification</vt:lpstr>
      <vt:lpstr>What is Target ?</vt:lpstr>
      <vt:lpstr>Target identification</vt:lpstr>
      <vt:lpstr>Need of Target </vt:lpstr>
      <vt:lpstr>Characteristics of Target </vt:lpstr>
      <vt:lpstr>Role of Target Identification in Drug Discovery: </vt:lpstr>
      <vt:lpstr>Target Validation  </vt:lpstr>
      <vt:lpstr>Target Identification Approaches </vt:lpstr>
      <vt:lpstr>Approaches to Target Identification: </vt:lpstr>
      <vt:lpstr>The Parameters Determining the Efficacy of Drug Targeting </vt:lpstr>
      <vt:lpstr>Drugs Target at a Molecular Level </vt:lpstr>
      <vt:lpstr>Techniques for Target Identification and Validation </vt:lpstr>
      <vt:lpstr>PowerPoint Presentation</vt:lpstr>
      <vt:lpstr>Tools for Target Identification </vt:lpstr>
      <vt:lpstr>Role of Genomics  </vt:lpstr>
      <vt:lpstr>Functional Genomics  </vt:lpstr>
      <vt:lpstr>Proteomics  </vt:lpstr>
      <vt:lpstr>Bioinformatics  </vt:lpstr>
      <vt:lpstr>The Process of Drug Discovery </vt:lpstr>
      <vt:lpstr>Drug Discovery</vt:lpstr>
      <vt:lpstr>Strategies of Drug Targeting </vt:lpstr>
      <vt:lpstr>Passive Targeting Approaches </vt:lpstr>
      <vt:lpstr>Active Targeting Approaches </vt:lpstr>
      <vt:lpstr>PowerPoint Presentation</vt:lpstr>
      <vt:lpstr>PowerPoint Presentation</vt:lpstr>
      <vt:lpstr>References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Molecular Approaches to Target Identification</dc:title>
  <dc:creator>Ahmad Computer</dc:creator>
  <cp:lastModifiedBy>Unknown User</cp:lastModifiedBy>
  <cp:revision>161</cp:revision>
  <dcterms:created xsi:type="dcterms:W3CDTF">2019-02-23T11:51:33Z</dcterms:created>
  <dcterms:modified xsi:type="dcterms:W3CDTF">2020-03-29T05:49:56Z</dcterms:modified>
</cp:coreProperties>
</file>